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4" r:id="rId3"/>
    <p:sldId id="315" r:id="rId4"/>
    <p:sldId id="276" r:id="rId5"/>
    <p:sldId id="277" r:id="rId6"/>
    <p:sldId id="275" r:id="rId7"/>
    <p:sldId id="258" r:id="rId8"/>
    <p:sldId id="259" r:id="rId9"/>
    <p:sldId id="278" r:id="rId10"/>
    <p:sldId id="279" r:id="rId11"/>
    <p:sldId id="283" r:id="rId12"/>
    <p:sldId id="287" r:id="rId13"/>
    <p:sldId id="292" r:id="rId14"/>
    <p:sldId id="285" r:id="rId15"/>
    <p:sldId id="286" r:id="rId16"/>
    <p:sldId id="288" r:id="rId17"/>
    <p:sldId id="293" r:id="rId18"/>
    <p:sldId id="300" r:id="rId19"/>
    <p:sldId id="295" r:id="rId20"/>
    <p:sldId id="296" r:id="rId21"/>
    <p:sldId id="297" r:id="rId22"/>
    <p:sldId id="305" r:id="rId23"/>
    <p:sldId id="307" r:id="rId24"/>
    <p:sldId id="306" r:id="rId25"/>
    <p:sldId id="313" r:id="rId26"/>
    <p:sldId id="309" r:id="rId27"/>
    <p:sldId id="302" r:id="rId28"/>
    <p:sldId id="310" r:id="rId29"/>
    <p:sldId id="311" r:id="rId30"/>
    <p:sldId id="312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99C22-A97D-4712-9E8F-4494D2EC3777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AD5FBB-9F1B-442A-A3C8-ACFCAFBE6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get or create process </a:t>
          </a:r>
        </a:p>
      </dgm:t>
    </dgm:pt>
    <dgm:pt modelId="{E55C6CE2-7915-42D4-98F5-DD8B8DB03850}" type="parTrans" cxnId="{94A5504E-740B-47C0-9D68-C192764E76BA}">
      <dgm:prSet/>
      <dgm:spPr/>
      <dgm:t>
        <a:bodyPr/>
        <a:lstStyle/>
        <a:p>
          <a:endParaRPr lang="en-US"/>
        </a:p>
      </dgm:t>
    </dgm:pt>
    <dgm:pt modelId="{915976C4-100A-402A-B219-B961A7EE3CC5}" type="sibTrans" cxnId="{94A5504E-740B-47C0-9D68-C192764E76BA}">
      <dgm:prSet/>
      <dgm:spPr/>
      <dgm:t>
        <a:bodyPr/>
        <a:lstStyle/>
        <a:p>
          <a:endParaRPr lang="en-US"/>
        </a:p>
      </dgm:t>
    </dgm:pt>
    <dgm:pt modelId="{7EED1A2E-550B-4653-BDCF-7C161AAA91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injected data </a:t>
          </a:r>
        </a:p>
      </dgm:t>
    </dgm:pt>
    <dgm:pt modelId="{6E5B5933-FDE3-4DC3-9AB8-8C26BCE24303}" type="parTrans" cxnId="{E45C0E6A-3F58-4D0D-BB30-6A62597BEB15}">
      <dgm:prSet/>
      <dgm:spPr/>
      <dgm:t>
        <a:bodyPr/>
        <a:lstStyle/>
        <a:p>
          <a:endParaRPr lang="en-US"/>
        </a:p>
      </dgm:t>
    </dgm:pt>
    <dgm:pt modelId="{E7225052-D963-43CB-9581-24986ECE1EE7}" type="sibTrans" cxnId="{E45C0E6A-3F58-4D0D-BB30-6A62597BEB15}">
      <dgm:prSet/>
      <dgm:spPr/>
      <dgm:t>
        <a:bodyPr/>
        <a:lstStyle/>
        <a:p>
          <a:endParaRPr lang="en-US"/>
        </a:p>
      </dgm:t>
    </dgm:pt>
    <dgm:pt modelId="{EE0B18FB-EDD3-4A4B-8CC1-465FD3693C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transfer to process</a:t>
          </a:r>
        </a:p>
      </dgm:t>
    </dgm:pt>
    <dgm:pt modelId="{16ADAFB2-0177-44B2-9A0B-627F0481AA4E}" type="parTrans" cxnId="{98B2B11E-4ECD-45D8-84D3-6C93EE7DB6CD}">
      <dgm:prSet/>
      <dgm:spPr/>
      <dgm:t>
        <a:bodyPr/>
        <a:lstStyle/>
        <a:p>
          <a:endParaRPr lang="en-US"/>
        </a:p>
      </dgm:t>
    </dgm:pt>
    <dgm:pt modelId="{5B6A726A-B2C4-4107-ADBB-D647B3B033F8}" type="sibTrans" cxnId="{98B2B11E-4ECD-45D8-84D3-6C93EE7DB6CD}">
      <dgm:prSet/>
      <dgm:spPr/>
      <dgm:t>
        <a:bodyPr/>
        <a:lstStyle/>
        <a:p>
          <a:endParaRPr lang="en-US"/>
        </a:p>
      </dgm:t>
    </dgm:pt>
    <dgm:pt modelId="{19C0CBA3-A6C8-4708-9632-E69B2E9A4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execution</a:t>
          </a:r>
        </a:p>
      </dgm:t>
    </dgm:pt>
    <dgm:pt modelId="{569A5AA9-A473-46B2-B60B-E051B3AC422F}" type="parTrans" cxnId="{21610194-351F-4851-932F-1A4E76B91740}">
      <dgm:prSet/>
      <dgm:spPr/>
      <dgm:t>
        <a:bodyPr/>
        <a:lstStyle/>
        <a:p>
          <a:endParaRPr lang="en-US"/>
        </a:p>
      </dgm:t>
    </dgm:pt>
    <dgm:pt modelId="{2024DA96-DE08-4E33-B5AD-9574E4AF4136}" type="sibTrans" cxnId="{21610194-351F-4851-932F-1A4E76B91740}">
      <dgm:prSet/>
      <dgm:spPr/>
      <dgm:t>
        <a:bodyPr/>
        <a:lstStyle/>
        <a:p>
          <a:endParaRPr lang="en-US"/>
        </a:p>
      </dgm:t>
    </dgm:pt>
    <dgm:pt modelId="{CC471CCE-AC25-45C9-B77F-FFCF328AED2F}" type="pres">
      <dgm:prSet presAssocID="{AD699C22-A97D-4712-9E8F-4494D2EC3777}" presName="root" presStyleCnt="0">
        <dgm:presLayoutVars>
          <dgm:dir/>
          <dgm:resizeHandles val="exact"/>
        </dgm:presLayoutVars>
      </dgm:prSet>
      <dgm:spPr/>
    </dgm:pt>
    <dgm:pt modelId="{C6587B1C-4EE4-45E2-B640-C1C6C174132C}" type="pres">
      <dgm:prSet presAssocID="{84AD5FBB-9F1B-442A-A3C8-ACFCAFBE6720}" presName="compNode" presStyleCnt="0"/>
      <dgm:spPr/>
    </dgm:pt>
    <dgm:pt modelId="{85D919E5-4075-4BD3-8E1C-72622FEB375B}" type="pres">
      <dgm:prSet presAssocID="{84AD5FBB-9F1B-442A-A3C8-ACFCAFBE67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8D8EB61-628C-48CB-AAD2-ACD8AB29F51F}" type="pres">
      <dgm:prSet presAssocID="{84AD5FBB-9F1B-442A-A3C8-ACFCAFBE6720}" presName="spaceRect" presStyleCnt="0"/>
      <dgm:spPr/>
    </dgm:pt>
    <dgm:pt modelId="{1FC83BCA-5130-491B-A35B-C9EA39839054}" type="pres">
      <dgm:prSet presAssocID="{84AD5FBB-9F1B-442A-A3C8-ACFCAFBE6720}" presName="textRect" presStyleLbl="revTx" presStyleIdx="0" presStyleCnt="4">
        <dgm:presLayoutVars>
          <dgm:chMax val="1"/>
          <dgm:chPref val="1"/>
        </dgm:presLayoutVars>
      </dgm:prSet>
      <dgm:spPr/>
    </dgm:pt>
    <dgm:pt modelId="{7F2D5DAC-662F-4A8A-8B1B-6FC4238C9662}" type="pres">
      <dgm:prSet presAssocID="{915976C4-100A-402A-B219-B961A7EE3CC5}" presName="sibTrans" presStyleCnt="0"/>
      <dgm:spPr/>
    </dgm:pt>
    <dgm:pt modelId="{258D0399-37A2-415A-B238-67FAE7476470}" type="pres">
      <dgm:prSet presAssocID="{7EED1A2E-550B-4653-BDCF-7C161AAA91D1}" presName="compNode" presStyleCnt="0"/>
      <dgm:spPr/>
    </dgm:pt>
    <dgm:pt modelId="{E4278CE8-B734-4C0F-99F3-BCDD9D55011D}" type="pres">
      <dgm:prSet presAssocID="{7EED1A2E-550B-4653-BDCF-7C161AAA91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89B39E-008D-4650-992C-F2BD56D1F53F}" type="pres">
      <dgm:prSet presAssocID="{7EED1A2E-550B-4653-BDCF-7C161AAA91D1}" presName="spaceRect" presStyleCnt="0"/>
      <dgm:spPr/>
    </dgm:pt>
    <dgm:pt modelId="{9E0EE4DB-E8C0-4DF5-8309-77C6404C2142}" type="pres">
      <dgm:prSet presAssocID="{7EED1A2E-550B-4653-BDCF-7C161AAA91D1}" presName="textRect" presStyleLbl="revTx" presStyleIdx="1" presStyleCnt="4">
        <dgm:presLayoutVars>
          <dgm:chMax val="1"/>
          <dgm:chPref val="1"/>
        </dgm:presLayoutVars>
      </dgm:prSet>
      <dgm:spPr/>
    </dgm:pt>
    <dgm:pt modelId="{7961E31D-FC78-4992-AE8B-99C3854A38D7}" type="pres">
      <dgm:prSet presAssocID="{E7225052-D963-43CB-9581-24986ECE1EE7}" presName="sibTrans" presStyleCnt="0"/>
      <dgm:spPr/>
    </dgm:pt>
    <dgm:pt modelId="{E14DD9D5-9CB7-4150-BD83-97EBF0583DE5}" type="pres">
      <dgm:prSet presAssocID="{EE0B18FB-EDD3-4A4B-8CC1-465FD3693CD4}" presName="compNode" presStyleCnt="0"/>
      <dgm:spPr/>
    </dgm:pt>
    <dgm:pt modelId="{925302FC-BD4A-4F63-BC79-A58158955FDD}" type="pres">
      <dgm:prSet presAssocID="{EE0B18FB-EDD3-4A4B-8CC1-465FD3693C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C8F471AF-24F7-4887-BDA8-8B5178EA8884}" type="pres">
      <dgm:prSet presAssocID="{EE0B18FB-EDD3-4A4B-8CC1-465FD3693CD4}" presName="spaceRect" presStyleCnt="0"/>
      <dgm:spPr/>
    </dgm:pt>
    <dgm:pt modelId="{BE851700-AA40-4D85-B450-3E99082447B7}" type="pres">
      <dgm:prSet presAssocID="{EE0B18FB-EDD3-4A4B-8CC1-465FD3693CD4}" presName="textRect" presStyleLbl="revTx" presStyleIdx="2" presStyleCnt="4">
        <dgm:presLayoutVars>
          <dgm:chMax val="1"/>
          <dgm:chPref val="1"/>
        </dgm:presLayoutVars>
      </dgm:prSet>
      <dgm:spPr/>
    </dgm:pt>
    <dgm:pt modelId="{F9B3EAD2-B08D-430B-BE48-FF1A41A8CA99}" type="pres">
      <dgm:prSet presAssocID="{5B6A726A-B2C4-4107-ADBB-D647B3B033F8}" presName="sibTrans" presStyleCnt="0"/>
      <dgm:spPr/>
    </dgm:pt>
    <dgm:pt modelId="{4184D0F8-6B1D-42D5-A13D-A95B411522F6}" type="pres">
      <dgm:prSet presAssocID="{19C0CBA3-A6C8-4708-9632-E69B2E9A48C7}" presName="compNode" presStyleCnt="0"/>
      <dgm:spPr/>
    </dgm:pt>
    <dgm:pt modelId="{314E40A8-CFF1-4DF1-98C3-752A5C94BD12}" type="pres">
      <dgm:prSet presAssocID="{19C0CBA3-A6C8-4708-9632-E69B2E9A48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F9C6463-D92A-45F2-99F8-95F770F47694}" type="pres">
      <dgm:prSet presAssocID="{19C0CBA3-A6C8-4708-9632-E69B2E9A48C7}" presName="spaceRect" presStyleCnt="0"/>
      <dgm:spPr/>
    </dgm:pt>
    <dgm:pt modelId="{95099F71-5C29-4D64-B711-84D876946B24}" type="pres">
      <dgm:prSet presAssocID="{19C0CBA3-A6C8-4708-9632-E69B2E9A48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8BF61C-DB9B-4211-8A43-C8EC6395B9B2}" type="presOf" srcId="{7EED1A2E-550B-4653-BDCF-7C161AAA91D1}" destId="{9E0EE4DB-E8C0-4DF5-8309-77C6404C2142}" srcOrd="0" destOrd="0" presId="urn:microsoft.com/office/officeart/2018/2/layout/IconLabelList"/>
    <dgm:cxn modelId="{98B2B11E-4ECD-45D8-84D3-6C93EE7DB6CD}" srcId="{AD699C22-A97D-4712-9E8F-4494D2EC3777}" destId="{EE0B18FB-EDD3-4A4B-8CC1-465FD3693CD4}" srcOrd="2" destOrd="0" parTransId="{16ADAFB2-0177-44B2-9A0B-627F0481AA4E}" sibTransId="{5B6A726A-B2C4-4107-ADBB-D647B3B033F8}"/>
    <dgm:cxn modelId="{E45C0E6A-3F58-4D0D-BB30-6A62597BEB15}" srcId="{AD699C22-A97D-4712-9E8F-4494D2EC3777}" destId="{7EED1A2E-550B-4653-BDCF-7C161AAA91D1}" srcOrd="1" destOrd="0" parTransId="{6E5B5933-FDE3-4DC3-9AB8-8C26BCE24303}" sibTransId="{E7225052-D963-43CB-9581-24986ECE1EE7}"/>
    <dgm:cxn modelId="{94A5504E-740B-47C0-9D68-C192764E76BA}" srcId="{AD699C22-A97D-4712-9E8F-4494D2EC3777}" destId="{84AD5FBB-9F1B-442A-A3C8-ACFCAFBE6720}" srcOrd="0" destOrd="0" parTransId="{E55C6CE2-7915-42D4-98F5-DD8B8DB03850}" sibTransId="{915976C4-100A-402A-B219-B961A7EE3CC5}"/>
    <dgm:cxn modelId="{21610194-351F-4851-932F-1A4E76B91740}" srcId="{AD699C22-A97D-4712-9E8F-4494D2EC3777}" destId="{19C0CBA3-A6C8-4708-9632-E69B2E9A48C7}" srcOrd="3" destOrd="0" parTransId="{569A5AA9-A473-46B2-B60B-E051B3AC422F}" sibTransId="{2024DA96-DE08-4E33-B5AD-9574E4AF4136}"/>
    <dgm:cxn modelId="{E0F9BE9C-BDF2-430D-AE11-9477914196AD}" type="presOf" srcId="{EE0B18FB-EDD3-4A4B-8CC1-465FD3693CD4}" destId="{BE851700-AA40-4D85-B450-3E99082447B7}" srcOrd="0" destOrd="0" presId="urn:microsoft.com/office/officeart/2018/2/layout/IconLabelList"/>
    <dgm:cxn modelId="{DD53DBAB-F0A3-42B7-83B5-4B654AC3D7F5}" type="presOf" srcId="{19C0CBA3-A6C8-4708-9632-E69B2E9A48C7}" destId="{95099F71-5C29-4D64-B711-84D876946B24}" srcOrd="0" destOrd="0" presId="urn:microsoft.com/office/officeart/2018/2/layout/IconLabelList"/>
    <dgm:cxn modelId="{DE3943C2-B150-4D62-8690-2ABE6C46FC23}" type="presOf" srcId="{AD699C22-A97D-4712-9E8F-4494D2EC3777}" destId="{CC471CCE-AC25-45C9-B77F-FFCF328AED2F}" srcOrd="0" destOrd="0" presId="urn:microsoft.com/office/officeart/2018/2/layout/IconLabelList"/>
    <dgm:cxn modelId="{40DEB5DB-98E7-4DF5-A81D-DA6356E1D621}" type="presOf" srcId="{84AD5FBB-9F1B-442A-A3C8-ACFCAFBE6720}" destId="{1FC83BCA-5130-491B-A35B-C9EA39839054}" srcOrd="0" destOrd="0" presId="urn:microsoft.com/office/officeart/2018/2/layout/IconLabelList"/>
    <dgm:cxn modelId="{3300BAF5-E6C0-4314-92FF-043761908151}" type="presParOf" srcId="{CC471CCE-AC25-45C9-B77F-FFCF328AED2F}" destId="{C6587B1C-4EE4-45E2-B640-C1C6C174132C}" srcOrd="0" destOrd="0" presId="urn:microsoft.com/office/officeart/2018/2/layout/IconLabelList"/>
    <dgm:cxn modelId="{555F8D1A-5408-4A36-88C9-F3B2843F417D}" type="presParOf" srcId="{C6587B1C-4EE4-45E2-B640-C1C6C174132C}" destId="{85D919E5-4075-4BD3-8E1C-72622FEB375B}" srcOrd="0" destOrd="0" presId="urn:microsoft.com/office/officeart/2018/2/layout/IconLabelList"/>
    <dgm:cxn modelId="{99C1634E-101E-4499-8BA7-5C7590DAC57D}" type="presParOf" srcId="{C6587B1C-4EE4-45E2-B640-C1C6C174132C}" destId="{D8D8EB61-628C-48CB-AAD2-ACD8AB29F51F}" srcOrd="1" destOrd="0" presId="urn:microsoft.com/office/officeart/2018/2/layout/IconLabelList"/>
    <dgm:cxn modelId="{D137CE5D-7D7E-45D6-A013-66845989021C}" type="presParOf" srcId="{C6587B1C-4EE4-45E2-B640-C1C6C174132C}" destId="{1FC83BCA-5130-491B-A35B-C9EA39839054}" srcOrd="2" destOrd="0" presId="urn:microsoft.com/office/officeart/2018/2/layout/IconLabelList"/>
    <dgm:cxn modelId="{73E3AE7A-5A4D-4FD7-AEC2-9D658ECBC8D2}" type="presParOf" srcId="{CC471CCE-AC25-45C9-B77F-FFCF328AED2F}" destId="{7F2D5DAC-662F-4A8A-8B1B-6FC4238C9662}" srcOrd="1" destOrd="0" presId="urn:microsoft.com/office/officeart/2018/2/layout/IconLabelList"/>
    <dgm:cxn modelId="{DAA96F92-2F7D-4510-9C21-BC56BFAC1769}" type="presParOf" srcId="{CC471CCE-AC25-45C9-B77F-FFCF328AED2F}" destId="{258D0399-37A2-415A-B238-67FAE7476470}" srcOrd="2" destOrd="0" presId="urn:microsoft.com/office/officeart/2018/2/layout/IconLabelList"/>
    <dgm:cxn modelId="{D63706ED-932A-4512-AE78-FD255E89198A}" type="presParOf" srcId="{258D0399-37A2-415A-B238-67FAE7476470}" destId="{E4278CE8-B734-4C0F-99F3-BCDD9D55011D}" srcOrd="0" destOrd="0" presId="urn:microsoft.com/office/officeart/2018/2/layout/IconLabelList"/>
    <dgm:cxn modelId="{08DDF451-77BC-48A4-ABC8-F6C216335290}" type="presParOf" srcId="{258D0399-37A2-415A-B238-67FAE7476470}" destId="{EA89B39E-008D-4650-992C-F2BD56D1F53F}" srcOrd="1" destOrd="0" presId="urn:microsoft.com/office/officeart/2018/2/layout/IconLabelList"/>
    <dgm:cxn modelId="{D9AE1D03-BE73-4931-ABF1-3EA41D6BE1E7}" type="presParOf" srcId="{258D0399-37A2-415A-B238-67FAE7476470}" destId="{9E0EE4DB-E8C0-4DF5-8309-77C6404C2142}" srcOrd="2" destOrd="0" presId="urn:microsoft.com/office/officeart/2018/2/layout/IconLabelList"/>
    <dgm:cxn modelId="{78B2C5F1-E66B-40D7-B8ED-DB1048EE49D9}" type="presParOf" srcId="{CC471CCE-AC25-45C9-B77F-FFCF328AED2F}" destId="{7961E31D-FC78-4992-AE8B-99C3854A38D7}" srcOrd="3" destOrd="0" presId="urn:microsoft.com/office/officeart/2018/2/layout/IconLabelList"/>
    <dgm:cxn modelId="{A057B96A-7040-46AD-968C-4519E629A488}" type="presParOf" srcId="{CC471CCE-AC25-45C9-B77F-FFCF328AED2F}" destId="{E14DD9D5-9CB7-4150-BD83-97EBF0583DE5}" srcOrd="4" destOrd="0" presId="urn:microsoft.com/office/officeart/2018/2/layout/IconLabelList"/>
    <dgm:cxn modelId="{F7E099EA-F90F-4343-9BC9-2383A038E94A}" type="presParOf" srcId="{E14DD9D5-9CB7-4150-BD83-97EBF0583DE5}" destId="{925302FC-BD4A-4F63-BC79-A58158955FDD}" srcOrd="0" destOrd="0" presId="urn:microsoft.com/office/officeart/2018/2/layout/IconLabelList"/>
    <dgm:cxn modelId="{E027153C-EA75-4C2D-AAAA-7ED63821CA32}" type="presParOf" srcId="{E14DD9D5-9CB7-4150-BD83-97EBF0583DE5}" destId="{C8F471AF-24F7-4887-BDA8-8B5178EA8884}" srcOrd="1" destOrd="0" presId="urn:microsoft.com/office/officeart/2018/2/layout/IconLabelList"/>
    <dgm:cxn modelId="{4B491D21-459B-4770-98B8-4E9DA1E5644D}" type="presParOf" srcId="{E14DD9D5-9CB7-4150-BD83-97EBF0583DE5}" destId="{BE851700-AA40-4D85-B450-3E99082447B7}" srcOrd="2" destOrd="0" presId="urn:microsoft.com/office/officeart/2018/2/layout/IconLabelList"/>
    <dgm:cxn modelId="{25F400A9-0361-41DA-873A-2D6A25E79782}" type="presParOf" srcId="{CC471CCE-AC25-45C9-B77F-FFCF328AED2F}" destId="{F9B3EAD2-B08D-430B-BE48-FF1A41A8CA99}" srcOrd="5" destOrd="0" presId="urn:microsoft.com/office/officeart/2018/2/layout/IconLabelList"/>
    <dgm:cxn modelId="{8E14DC15-7AC2-4B39-A90F-5D793B36DD11}" type="presParOf" srcId="{CC471CCE-AC25-45C9-B77F-FFCF328AED2F}" destId="{4184D0F8-6B1D-42D5-A13D-A95B411522F6}" srcOrd="6" destOrd="0" presId="urn:microsoft.com/office/officeart/2018/2/layout/IconLabelList"/>
    <dgm:cxn modelId="{1B861AFC-24A4-4A04-BA1F-815AA94BAF95}" type="presParOf" srcId="{4184D0F8-6B1D-42D5-A13D-A95B411522F6}" destId="{314E40A8-CFF1-4DF1-98C3-752A5C94BD12}" srcOrd="0" destOrd="0" presId="urn:microsoft.com/office/officeart/2018/2/layout/IconLabelList"/>
    <dgm:cxn modelId="{FFF9BAA4-3EF0-48B0-A920-1B9B61EBE79B}" type="presParOf" srcId="{4184D0F8-6B1D-42D5-A13D-A95B411522F6}" destId="{CF9C6463-D92A-45F2-99F8-95F770F47694}" srcOrd="1" destOrd="0" presId="urn:microsoft.com/office/officeart/2018/2/layout/IconLabelList"/>
    <dgm:cxn modelId="{3B22F617-D78B-4E0D-A5F1-E92848D3A7A4}" type="presParOf" srcId="{4184D0F8-6B1D-42D5-A13D-A95B411522F6}" destId="{95099F71-5C29-4D64-B711-84D876946B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19E5-4075-4BD3-8E1C-72622FEB375B}">
      <dsp:nvSpPr>
        <dsp:cNvPr id="0" name=""/>
        <dsp:cNvSpPr/>
      </dsp:nvSpPr>
      <dsp:spPr>
        <a:xfrm>
          <a:off x="979842" y="838823"/>
          <a:ext cx="1083730" cy="1083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83BCA-5130-491B-A35B-C9EA39839054}">
      <dsp:nvSpPr>
        <dsp:cNvPr id="0" name=""/>
        <dsp:cNvSpPr/>
      </dsp:nvSpPr>
      <dsp:spPr>
        <a:xfrm>
          <a:off x="317562" y="2240932"/>
          <a:ext cx="24082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get or create process </a:t>
          </a:r>
        </a:p>
      </dsp:txBody>
      <dsp:txXfrm>
        <a:off x="317562" y="2240932"/>
        <a:ext cx="2408289" cy="720000"/>
      </dsp:txXfrm>
    </dsp:sp>
    <dsp:sp modelId="{E4278CE8-B734-4C0F-99F3-BCDD9D55011D}">
      <dsp:nvSpPr>
        <dsp:cNvPr id="0" name=""/>
        <dsp:cNvSpPr/>
      </dsp:nvSpPr>
      <dsp:spPr>
        <a:xfrm>
          <a:off x="3809583" y="838823"/>
          <a:ext cx="1083730" cy="1083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EE4DB-E8C0-4DF5-8309-77C6404C2142}">
      <dsp:nvSpPr>
        <dsp:cNvPr id="0" name=""/>
        <dsp:cNvSpPr/>
      </dsp:nvSpPr>
      <dsp:spPr>
        <a:xfrm>
          <a:off x="3147303" y="2240932"/>
          <a:ext cx="24082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injected data </a:t>
          </a:r>
        </a:p>
      </dsp:txBody>
      <dsp:txXfrm>
        <a:off x="3147303" y="2240932"/>
        <a:ext cx="2408289" cy="720000"/>
      </dsp:txXfrm>
    </dsp:sp>
    <dsp:sp modelId="{925302FC-BD4A-4F63-BC79-A58158955FDD}">
      <dsp:nvSpPr>
        <dsp:cNvPr id="0" name=""/>
        <dsp:cNvSpPr/>
      </dsp:nvSpPr>
      <dsp:spPr>
        <a:xfrm>
          <a:off x="6639323" y="838823"/>
          <a:ext cx="1083730" cy="1083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51700-AA40-4D85-B450-3E99082447B7}">
      <dsp:nvSpPr>
        <dsp:cNvPr id="0" name=""/>
        <dsp:cNvSpPr/>
      </dsp:nvSpPr>
      <dsp:spPr>
        <a:xfrm>
          <a:off x="5977043" y="2240932"/>
          <a:ext cx="24082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transfer to process</a:t>
          </a:r>
        </a:p>
      </dsp:txBody>
      <dsp:txXfrm>
        <a:off x="5977043" y="2240932"/>
        <a:ext cx="2408289" cy="720000"/>
      </dsp:txXfrm>
    </dsp:sp>
    <dsp:sp modelId="{314E40A8-CFF1-4DF1-98C3-752A5C94BD12}">
      <dsp:nvSpPr>
        <dsp:cNvPr id="0" name=""/>
        <dsp:cNvSpPr/>
      </dsp:nvSpPr>
      <dsp:spPr>
        <a:xfrm>
          <a:off x="9469064" y="838823"/>
          <a:ext cx="1083730" cy="10837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99F71-5C29-4D64-B711-84D876946B24}">
      <dsp:nvSpPr>
        <dsp:cNvPr id="0" name=""/>
        <dsp:cNvSpPr/>
      </dsp:nvSpPr>
      <dsp:spPr>
        <a:xfrm>
          <a:off x="8806784" y="2240932"/>
          <a:ext cx="24082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execution</a:t>
          </a:r>
        </a:p>
      </dsp:txBody>
      <dsp:txXfrm>
        <a:off x="8806784" y="2240932"/>
        <a:ext cx="24082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6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0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50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4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3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A8D901-A3D4-47FE-97FD-FE365174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D9FF2-72A3-E3B7-4BDD-75F1DC4D5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9" b="15824"/>
          <a:stretch/>
        </p:blipFill>
        <p:spPr>
          <a:xfrm>
            <a:off x="20" y="1"/>
            <a:ext cx="12191980" cy="6227481"/>
          </a:xfrm>
          <a:custGeom>
            <a:avLst/>
            <a:gdLst/>
            <a:ahLst/>
            <a:cxnLst/>
            <a:rect l="l" t="t" r="r" b="b"/>
            <a:pathLst>
              <a:path w="12188952" h="6168721">
                <a:moveTo>
                  <a:pt x="0" y="0"/>
                </a:moveTo>
                <a:lnTo>
                  <a:pt x="12188952" y="0"/>
                </a:lnTo>
                <a:lnTo>
                  <a:pt x="12188952" y="6140172"/>
                </a:lnTo>
                <a:lnTo>
                  <a:pt x="11986461" y="6135590"/>
                </a:lnTo>
                <a:cubicBezTo>
                  <a:pt x="11912297" y="6136565"/>
                  <a:pt x="11838168" y="6140192"/>
                  <a:pt x="11764214" y="6146469"/>
                </a:cubicBezTo>
                <a:cubicBezTo>
                  <a:pt x="11656850" y="6154473"/>
                  <a:pt x="11548596" y="6165527"/>
                  <a:pt x="11441995" y="6145198"/>
                </a:cubicBezTo>
                <a:cubicBezTo>
                  <a:pt x="11324975" y="6122709"/>
                  <a:pt x="11208081" y="6122582"/>
                  <a:pt x="11090044" y="6128299"/>
                </a:cubicBezTo>
                <a:cubicBezTo>
                  <a:pt x="10989160" y="6133127"/>
                  <a:pt x="10888657" y="6158539"/>
                  <a:pt x="10787011" y="6131730"/>
                </a:cubicBezTo>
                <a:cubicBezTo>
                  <a:pt x="10776897" y="6130256"/>
                  <a:pt x="10766592" y="6130688"/>
                  <a:pt x="10756643" y="6133000"/>
                </a:cubicBezTo>
                <a:cubicBezTo>
                  <a:pt x="10645468" y="6148374"/>
                  <a:pt x="10533530" y="6135796"/>
                  <a:pt x="10421973" y="6140116"/>
                </a:cubicBezTo>
                <a:cubicBezTo>
                  <a:pt x="10370515" y="6142149"/>
                  <a:pt x="10318040" y="6141005"/>
                  <a:pt x="10267216" y="6146469"/>
                </a:cubicBezTo>
                <a:cubicBezTo>
                  <a:pt x="10150577" y="6158920"/>
                  <a:pt x="10034192" y="6165527"/>
                  <a:pt x="9918824" y="6136177"/>
                </a:cubicBezTo>
                <a:cubicBezTo>
                  <a:pt x="9885153" y="6128261"/>
                  <a:pt x="9850745" y="6124005"/>
                  <a:pt x="9816160" y="6123471"/>
                </a:cubicBezTo>
                <a:cubicBezTo>
                  <a:pt x="9703206" y="6119405"/>
                  <a:pt x="9590632" y="6127156"/>
                  <a:pt x="9478059" y="6133509"/>
                </a:cubicBezTo>
                <a:cubicBezTo>
                  <a:pt x="9399918" y="6137956"/>
                  <a:pt x="9321904" y="6147612"/>
                  <a:pt x="9243637" y="6139480"/>
                </a:cubicBezTo>
                <a:cubicBezTo>
                  <a:pt x="9198150" y="6134779"/>
                  <a:pt x="9152282" y="6134779"/>
                  <a:pt x="9106795" y="6139480"/>
                </a:cubicBezTo>
                <a:cubicBezTo>
                  <a:pt x="9022962" y="6149302"/>
                  <a:pt x="8938380" y="6151132"/>
                  <a:pt x="8854204" y="6144944"/>
                </a:cubicBezTo>
                <a:cubicBezTo>
                  <a:pt x="8728543" y="6134144"/>
                  <a:pt x="8603010" y="6125123"/>
                  <a:pt x="8476969" y="6142276"/>
                </a:cubicBezTo>
                <a:cubicBezTo>
                  <a:pt x="8405486" y="6153508"/>
                  <a:pt x="8332808" y="6154829"/>
                  <a:pt x="8260970" y="6146214"/>
                </a:cubicBezTo>
                <a:cubicBezTo>
                  <a:pt x="8089823" y="6122200"/>
                  <a:pt x="7918295" y="6129951"/>
                  <a:pt x="7746767" y="6139861"/>
                </a:cubicBezTo>
                <a:cubicBezTo>
                  <a:pt x="7632160" y="6146596"/>
                  <a:pt x="7517046" y="6158920"/>
                  <a:pt x="7402693" y="6142657"/>
                </a:cubicBezTo>
                <a:cubicBezTo>
                  <a:pt x="7256831" y="6122328"/>
                  <a:pt x="7110841" y="6129062"/>
                  <a:pt x="6964597" y="6135033"/>
                </a:cubicBezTo>
                <a:cubicBezTo>
                  <a:pt x="6857233" y="6139480"/>
                  <a:pt x="6749742" y="6152949"/>
                  <a:pt x="6642124" y="6136304"/>
                </a:cubicBezTo>
                <a:cubicBezTo>
                  <a:pt x="6631045" y="6134792"/>
                  <a:pt x="6619775" y="6135923"/>
                  <a:pt x="6609216" y="6139607"/>
                </a:cubicBezTo>
                <a:cubicBezTo>
                  <a:pt x="6568379" y="6153050"/>
                  <a:pt x="6524595" y="6154854"/>
                  <a:pt x="6482793" y="6144817"/>
                </a:cubicBezTo>
                <a:cubicBezTo>
                  <a:pt x="6405669" y="6127918"/>
                  <a:pt x="6328672" y="6120549"/>
                  <a:pt x="6250150" y="6135923"/>
                </a:cubicBezTo>
                <a:cubicBezTo>
                  <a:pt x="6217254" y="6142809"/>
                  <a:pt x="6183521" y="6144817"/>
                  <a:pt x="6150028" y="6141894"/>
                </a:cubicBezTo>
                <a:cubicBezTo>
                  <a:pt x="6020175" y="6128934"/>
                  <a:pt x="5890068" y="6134017"/>
                  <a:pt x="5760087" y="6136558"/>
                </a:cubicBezTo>
                <a:cubicBezTo>
                  <a:pt x="5521345" y="6141005"/>
                  <a:pt x="5282477" y="6136558"/>
                  <a:pt x="5044242" y="6159301"/>
                </a:cubicBezTo>
                <a:cubicBezTo>
                  <a:pt x="4979506" y="6165463"/>
                  <a:pt x="4914326" y="6169403"/>
                  <a:pt x="4849272" y="6168624"/>
                </a:cubicBezTo>
                <a:cubicBezTo>
                  <a:pt x="4784218" y="6167846"/>
                  <a:pt x="4719291" y="6162351"/>
                  <a:pt x="4655063" y="6149645"/>
                </a:cubicBezTo>
                <a:cubicBezTo>
                  <a:pt x="4447578" y="6109368"/>
                  <a:pt x="4239457" y="6106826"/>
                  <a:pt x="4029811" y="6123090"/>
                </a:cubicBezTo>
                <a:cubicBezTo>
                  <a:pt x="3943792" y="6129824"/>
                  <a:pt x="3857774" y="6141005"/>
                  <a:pt x="3771375" y="6138845"/>
                </a:cubicBezTo>
                <a:cubicBezTo>
                  <a:pt x="3623225" y="6134906"/>
                  <a:pt x="3474948" y="6142911"/>
                  <a:pt x="3326672" y="6140878"/>
                </a:cubicBezTo>
                <a:cubicBezTo>
                  <a:pt x="3322669" y="6140306"/>
                  <a:pt x="3318578" y="6140840"/>
                  <a:pt x="3314855" y="6142403"/>
                </a:cubicBezTo>
                <a:cubicBezTo>
                  <a:pt x="3278008" y="6167687"/>
                  <a:pt x="3237604" y="6157904"/>
                  <a:pt x="3199487" y="6151297"/>
                </a:cubicBezTo>
                <a:cubicBezTo>
                  <a:pt x="3072810" y="6129316"/>
                  <a:pt x="2946260" y="6118516"/>
                  <a:pt x="2817550" y="6135542"/>
                </a:cubicBezTo>
                <a:cubicBezTo>
                  <a:pt x="2694647" y="6153368"/>
                  <a:pt x="2569990" y="6155591"/>
                  <a:pt x="2446541" y="6142149"/>
                </a:cubicBezTo>
                <a:cubicBezTo>
                  <a:pt x="2276791" y="6122328"/>
                  <a:pt x="2107677" y="6126521"/>
                  <a:pt x="1938308" y="6142149"/>
                </a:cubicBezTo>
                <a:cubicBezTo>
                  <a:pt x="1869570" y="6148501"/>
                  <a:pt x="1799815" y="6159301"/>
                  <a:pt x="1731712" y="6143419"/>
                </a:cubicBezTo>
                <a:cubicBezTo>
                  <a:pt x="1647854" y="6123979"/>
                  <a:pt x="1564250" y="6130332"/>
                  <a:pt x="1480137" y="6134652"/>
                </a:cubicBezTo>
                <a:cubicBezTo>
                  <a:pt x="1373663" y="6140243"/>
                  <a:pt x="1267442" y="6156379"/>
                  <a:pt x="1160586" y="6143673"/>
                </a:cubicBezTo>
                <a:cubicBezTo>
                  <a:pt x="1111161" y="6137829"/>
                  <a:pt x="1062116" y="6128553"/>
                  <a:pt x="1012055" y="6130967"/>
                </a:cubicBezTo>
                <a:cubicBezTo>
                  <a:pt x="873562" y="6137320"/>
                  <a:pt x="735196" y="6144817"/>
                  <a:pt x="596449" y="6143673"/>
                </a:cubicBezTo>
                <a:cubicBezTo>
                  <a:pt x="538383" y="6143292"/>
                  <a:pt x="480699" y="6141386"/>
                  <a:pt x="422887" y="6137193"/>
                </a:cubicBezTo>
                <a:cubicBezTo>
                  <a:pt x="315015" y="6129316"/>
                  <a:pt x="207524" y="6139989"/>
                  <a:pt x="100033" y="6143800"/>
                </a:cubicBezTo>
                <a:lnTo>
                  <a:pt x="0" y="6139320"/>
                </a:lnTo>
                <a:lnTo>
                  <a:pt x="0" y="342475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A0AE6-211B-BDD1-BEA6-B8BE4160F003}"/>
              </a:ext>
            </a:extLst>
          </p:cNvPr>
          <p:cNvSpPr txBox="1"/>
          <p:nvPr/>
        </p:nvSpPr>
        <p:spPr>
          <a:xfrm>
            <a:off x="4023377" y="5096191"/>
            <a:ext cx="6227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 INJECTION 101 :</a:t>
            </a:r>
          </a:p>
          <a:p>
            <a:r>
              <a:rPr lang="en-US" sz="4400" b="1" dirty="0"/>
              <a:t>injecting processes for fun and profit</a:t>
            </a:r>
            <a:endParaRPr lang="en-MY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5C76-6AAC-FAD6-AC27-024C6B7F9097}"/>
              </a:ext>
            </a:extLst>
          </p:cNvPr>
          <p:cNvSpPr txBox="1"/>
          <p:nvPr/>
        </p:nvSpPr>
        <p:spPr>
          <a:xfrm>
            <a:off x="9579976" y="3936859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KUALA LUMPUR</a:t>
            </a:r>
          </a:p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29 DEC 2023</a:t>
            </a:r>
            <a:endParaRPr lang="en-MY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CF-4E1F-D5FD-B5B9-BD95DB6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execution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EBBF-60A5-780E-9D9A-D8E7440D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start the execution of the injected section</a:t>
            </a:r>
          </a:p>
          <a:p>
            <a:r>
              <a:rPr lang="en-MY" dirty="0" err="1">
                <a:latin typeface="Verdana" panose="020B0604030504040204" pitchFamily="34" charset="0"/>
                <a:ea typeface="Verdana" panose="020B0604030504040204" pitchFamily="34" charset="0"/>
              </a:rPr>
              <a:t>e.g</a:t>
            </a:r>
            <a:r>
              <a:rPr lang="en-MY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MY" b="1" dirty="0" err="1">
                <a:latin typeface="Verdana" panose="020B0604030504040204" pitchFamily="34" charset="0"/>
                <a:ea typeface="Verdana" panose="020B0604030504040204" pitchFamily="34" charset="0"/>
              </a:rPr>
              <a:t>CreateRemoteThread</a:t>
            </a:r>
            <a:endParaRPr lang="en-MY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FCBE6-E026-9E2C-B3A2-93562FDF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56" y="3157432"/>
            <a:ext cx="4286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1C61-30BF-399A-31FD-264F31A2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192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proof of concept :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vanilla process injection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F54E-F4B4-CC27-A34F-9DE6F67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  <a:cs typeface="Calibri" panose="020F0502020204030204" pitchFamily="34" charset="0"/>
              </a:rPr>
              <a:t>the most common method of process injection (</a:t>
            </a:r>
            <a:r>
              <a:rPr lang="en-US" b="1" dirty="0" err="1">
                <a:latin typeface="Palatino Linotype" panose="02040502050505030304" pitchFamily="18" charset="0"/>
                <a:cs typeface="Calibri" panose="020F0502020204030204" pitchFamily="34" charset="0"/>
              </a:rPr>
              <a:t>CreateRemoteThread</a:t>
            </a:r>
            <a:r>
              <a:rPr lang="en-US" b="1" dirty="0">
                <a:latin typeface="Palatino Linotype" panose="02040502050505030304" pitchFamily="18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latin typeface="Palatino Linotype" panose="02040502050505030304" pitchFamily="18" charset="0"/>
                <a:cs typeface="Calibri" panose="020F0502020204030204" pitchFamily="34" charset="0"/>
              </a:rPr>
              <a:t>VirtualAllocEx</a:t>
            </a:r>
            <a:r>
              <a:rPr lang="en-US" b="1" dirty="0">
                <a:latin typeface="Palatino Linotype" panose="0204050205050503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Palatino Linotype" panose="02040502050505030304" pitchFamily="18" charset="0"/>
                <a:cs typeface="Calibri" panose="020F0502020204030204" pitchFamily="34" charset="0"/>
              </a:rPr>
              <a:t>, etc.) – will normally get caught by AV/EDR – API hooking</a:t>
            </a:r>
          </a:p>
          <a:p>
            <a:endParaRPr lang="en-US" dirty="0">
              <a:latin typeface="Palatino Linotype" panose="02040502050505030304" pitchFamily="18" charset="0"/>
              <a:cs typeface="Calibri" panose="020F0502020204030204" pitchFamily="34" charset="0"/>
            </a:endParaRPr>
          </a:p>
          <a:p>
            <a:endParaRPr lang="en-US" b="1" dirty="0">
              <a:latin typeface="Palatino Linotype" panose="02040502050505030304" pitchFamily="18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Palatino Linotype" panose="02040502050505030304" pitchFamily="18" charset="0"/>
                <a:cs typeface="Calibri" panose="020F0502020204030204" pitchFamily="34" charset="0"/>
              </a:rPr>
              <a:t>encrypted</a:t>
            </a:r>
            <a:r>
              <a:rPr lang="en-US" dirty="0">
                <a:latin typeface="Palatino Linotype" panose="02040502050505030304" pitchFamily="18" charset="0"/>
                <a:cs typeface="Calibri" panose="020F0502020204030204" pitchFamily="34" charset="0"/>
              </a:rPr>
              <a:t> payload is stored on disk – help to bypass on-disk detection</a:t>
            </a:r>
          </a:p>
          <a:p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7469D-9E1E-6888-83F0-D6AA1399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531489"/>
            <a:ext cx="99822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0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1C61-30BF-399A-31FD-264F31A2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192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proof of concept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F54E-F4B4-CC27-A34F-9DE6F673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b="1" dirty="0"/>
              <a:t>demo</a:t>
            </a:r>
            <a:endParaRPr lang="en-MY" sz="9600" b="1" dirty="0"/>
          </a:p>
        </p:txBody>
      </p:sp>
    </p:spTree>
    <p:extLst>
      <p:ext uri="{BB962C8B-B14F-4D97-AF65-F5344CB8AC3E}">
        <p14:creationId xmlns:p14="http://schemas.microsoft.com/office/powerpoint/2010/main" val="161067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57CDEA3-B91A-49B9-8863-BDB4258EF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1F00C9-2E3C-6E36-3131-CCFB1B4D0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6" b="8508"/>
          <a:stretch/>
        </p:blipFill>
        <p:spPr bwMode="auto">
          <a:xfrm>
            <a:off x="2818701" y="1676271"/>
            <a:ext cx="9370251" cy="4929235"/>
          </a:xfrm>
          <a:custGeom>
            <a:avLst/>
            <a:gdLst/>
            <a:ahLst/>
            <a:cxnLst/>
            <a:rect l="l" t="t" r="r" b="b"/>
            <a:pathLst>
              <a:path w="11230494" h="5907819">
                <a:moveTo>
                  <a:pt x="6005807" y="5854642"/>
                </a:moveTo>
                <a:lnTo>
                  <a:pt x="6005244" y="5854703"/>
                </a:lnTo>
                <a:lnTo>
                  <a:pt x="6005116" y="5855119"/>
                </a:lnTo>
                <a:close/>
                <a:moveTo>
                  <a:pt x="10947954" y="3778308"/>
                </a:moveTo>
                <a:cubicBezTo>
                  <a:pt x="10945803" y="3779034"/>
                  <a:pt x="10944618" y="3781332"/>
                  <a:pt x="10943382" y="3783413"/>
                </a:cubicBezTo>
                <a:lnTo>
                  <a:pt x="10938490" y="3787208"/>
                </a:lnTo>
                <a:lnTo>
                  <a:pt x="10938413" y="3787212"/>
                </a:lnTo>
                <a:lnTo>
                  <a:pt x="10938442" y="3787497"/>
                </a:lnTo>
                <a:lnTo>
                  <a:pt x="10937418" y="3794301"/>
                </a:lnTo>
                <a:lnTo>
                  <a:pt x="10939730" y="3800120"/>
                </a:lnTo>
                <a:lnTo>
                  <a:pt x="10939776" y="3800567"/>
                </a:lnTo>
                <a:lnTo>
                  <a:pt x="10939631" y="3800789"/>
                </a:lnTo>
                <a:lnTo>
                  <a:pt x="10935233" y="3799093"/>
                </a:lnTo>
                <a:cubicBezTo>
                  <a:pt x="10931228" y="3799551"/>
                  <a:pt x="10929372" y="3806011"/>
                  <a:pt x="10926789" y="3809859"/>
                </a:cubicBezTo>
                <a:cubicBezTo>
                  <a:pt x="10902970" y="3844410"/>
                  <a:pt x="10880010" y="3880027"/>
                  <a:pt x="10855473" y="3913706"/>
                </a:cubicBezTo>
                <a:cubicBezTo>
                  <a:pt x="10712985" y="4109208"/>
                  <a:pt x="10549763" y="4268803"/>
                  <a:pt x="10376425" y="4410009"/>
                </a:cubicBezTo>
                <a:cubicBezTo>
                  <a:pt x="10136001" y="4605800"/>
                  <a:pt x="9881374" y="4762491"/>
                  <a:pt x="9619787" y="4898568"/>
                </a:cubicBezTo>
                <a:cubicBezTo>
                  <a:pt x="9339474" y="5042726"/>
                  <a:pt x="9053579" y="5166279"/>
                  <a:pt x="8763352" y="5268665"/>
                </a:cubicBezTo>
                <a:cubicBezTo>
                  <a:pt x="8529746" y="5352479"/>
                  <a:pt x="8294202" y="5425453"/>
                  <a:pt x="8057224" y="5489717"/>
                </a:cubicBezTo>
                <a:cubicBezTo>
                  <a:pt x="7869586" y="5540557"/>
                  <a:pt x="7681253" y="5586084"/>
                  <a:pt x="7492223" y="5626277"/>
                </a:cubicBezTo>
                <a:cubicBezTo>
                  <a:pt x="7311084" y="5664990"/>
                  <a:pt x="7129473" y="5699736"/>
                  <a:pt x="6947381" y="5730512"/>
                </a:cubicBezTo>
                <a:cubicBezTo>
                  <a:pt x="6807978" y="5754030"/>
                  <a:pt x="6668289" y="5773968"/>
                  <a:pt x="6528455" y="5792841"/>
                </a:cubicBezTo>
                <a:lnTo>
                  <a:pt x="6097225" y="5844124"/>
                </a:lnTo>
                <a:lnTo>
                  <a:pt x="6088528" y="5845739"/>
                </a:lnTo>
                <a:lnTo>
                  <a:pt x="6006229" y="5854596"/>
                </a:lnTo>
                <a:lnTo>
                  <a:pt x="6011586" y="5856015"/>
                </a:lnTo>
                <a:cubicBezTo>
                  <a:pt x="6018177" y="5856378"/>
                  <a:pt x="6025011" y="5854684"/>
                  <a:pt x="6031611" y="5854684"/>
                </a:cubicBezTo>
                <a:cubicBezTo>
                  <a:pt x="6040723" y="5854684"/>
                  <a:pt x="6049835" y="5852652"/>
                  <a:pt x="6059018" y="5852362"/>
                </a:cubicBezTo>
                <a:cubicBezTo>
                  <a:pt x="6189812" y="5848104"/>
                  <a:pt x="6320462" y="5838619"/>
                  <a:pt x="6451040" y="5827004"/>
                </a:cubicBezTo>
                <a:cubicBezTo>
                  <a:pt x="6647840" y="5809487"/>
                  <a:pt x="6844497" y="5787518"/>
                  <a:pt x="7040723" y="5759257"/>
                </a:cubicBezTo>
                <a:cubicBezTo>
                  <a:pt x="7202152" y="5736416"/>
                  <a:pt x="7363172" y="5709414"/>
                  <a:pt x="7523791" y="5678250"/>
                </a:cubicBezTo>
                <a:cubicBezTo>
                  <a:pt x="7740989" y="5635859"/>
                  <a:pt x="7957160" y="5585406"/>
                  <a:pt x="8172305" y="5526882"/>
                </a:cubicBezTo>
                <a:cubicBezTo>
                  <a:pt x="8432314" y="5455843"/>
                  <a:pt x="8690098" y="5372029"/>
                  <a:pt x="8944869" y="5272731"/>
                </a:cubicBezTo>
                <a:cubicBezTo>
                  <a:pt x="9205738" y="5172096"/>
                  <a:pt x="9462067" y="5051146"/>
                  <a:pt x="9712556" y="4910472"/>
                </a:cubicBezTo>
                <a:cubicBezTo>
                  <a:pt x="9985191" y="4755620"/>
                  <a:pt x="10247999" y="4576572"/>
                  <a:pt x="10491290" y="4347971"/>
                </a:cubicBezTo>
                <a:cubicBezTo>
                  <a:pt x="10630047" y="4217604"/>
                  <a:pt x="10759692" y="4072624"/>
                  <a:pt x="10872980" y="3902770"/>
                </a:cubicBezTo>
                <a:lnTo>
                  <a:pt x="10939631" y="3800789"/>
                </a:lnTo>
                <a:lnTo>
                  <a:pt x="10940062" y="3800955"/>
                </a:lnTo>
                <a:lnTo>
                  <a:pt x="10939730" y="3800120"/>
                </a:lnTo>
                <a:lnTo>
                  <a:pt x="10938442" y="3787497"/>
                </a:lnTo>
                <a:lnTo>
                  <a:pt x="10938485" y="3787212"/>
                </a:lnTo>
                <a:lnTo>
                  <a:pt x="10938490" y="3787208"/>
                </a:lnTo>
                <a:lnTo>
                  <a:pt x="10945175" y="3786862"/>
                </a:lnTo>
                <a:cubicBezTo>
                  <a:pt x="10946680" y="3785252"/>
                  <a:pt x="10947524" y="3782276"/>
                  <a:pt x="10947954" y="3778308"/>
                </a:cubicBezTo>
                <a:close/>
                <a:moveTo>
                  <a:pt x="10961802" y="3755951"/>
                </a:moveTo>
                <a:lnTo>
                  <a:pt x="10962474" y="3756858"/>
                </a:lnTo>
                <a:lnTo>
                  <a:pt x="10961157" y="3758513"/>
                </a:lnTo>
                <a:lnTo>
                  <a:pt x="10953696" y="3763330"/>
                </a:lnTo>
                <a:lnTo>
                  <a:pt x="10952833" y="3763597"/>
                </a:lnTo>
                <a:lnTo>
                  <a:pt x="10952833" y="3763887"/>
                </a:lnTo>
                <a:lnTo>
                  <a:pt x="10953696" y="3763330"/>
                </a:lnTo>
                <a:lnTo>
                  <a:pt x="10958510" y="3761843"/>
                </a:lnTo>
                <a:lnTo>
                  <a:pt x="10961157" y="3758513"/>
                </a:lnTo>
                <a:lnTo>
                  <a:pt x="10962878" y="3757402"/>
                </a:lnTo>
                <a:lnTo>
                  <a:pt x="10962474" y="3756858"/>
                </a:lnTo>
                <a:lnTo>
                  <a:pt x="10962734" y="3756532"/>
                </a:lnTo>
                <a:cubicBezTo>
                  <a:pt x="10961588" y="3757887"/>
                  <a:pt x="10961299" y="3757693"/>
                  <a:pt x="10961802" y="3755951"/>
                </a:cubicBezTo>
                <a:close/>
                <a:moveTo>
                  <a:pt x="10966966" y="3741240"/>
                </a:moveTo>
                <a:lnTo>
                  <a:pt x="10967088" y="3742282"/>
                </a:lnTo>
                <a:lnTo>
                  <a:pt x="10966610" y="3741918"/>
                </a:lnTo>
                <a:lnTo>
                  <a:pt x="10967182" y="3743078"/>
                </a:lnTo>
                <a:lnTo>
                  <a:pt x="10967088" y="3742282"/>
                </a:lnTo>
                <a:lnTo>
                  <a:pt x="10967757" y="3742789"/>
                </a:lnTo>
                <a:cubicBezTo>
                  <a:pt x="10968617" y="3741240"/>
                  <a:pt x="10968331" y="3740562"/>
                  <a:pt x="10966966" y="3741240"/>
                </a:cubicBezTo>
                <a:close/>
                <a:moveTo>
                  <a:pt x="92524" y="3467829"/>
                </a:moveTo>
                <a:lnTo>
                  <a:pt x="92524" y="3468119"/>
                </a:lnTo>
                <a:lnTo>
                  <a:pt x="92543" y="3468154"/>
                </a:lnTo>
                <a:lnTo>
                  <a:pt x="93313" y="3481475"/>
                </a:lnTo>
                <a:cubicBezTo>
                  <a:pt x="127098" y="3618625"/>
                  <a:pt x="174652" y="3748876"/>
                  <a:pt x="234653" y="3868606"/>
                </a:cubicBezTo>
                <a:cubicBezTo>
                  <a:pt x="340480" y="4080269"/>
                  <a:pt x="475219" y="4253800"/>
                  <a:pt x="626747" y="4404685"/>
                </a:cubicBezTo>
                <a:cubicBezTo>
                  <a:pt x="819098" y="4596218"/>
                  <a:pt x="1029602" y="4744296"/>
                  <a:pt x="1248715" y="4870888"/>
                </a:cubicBezTo>
                <a:cubicBezTo>
                  <a:pt x="1467829" y="4997480"/>
                  <a:pt x="1691677" y="5099102"/>
                  <a:pt x="1919831" y="5187270"/>
                </a:cubicBezTo>
                <a:cubicBezTo>
                  <a:pt x="2115985" y="5263051"/>
                  <a:pt x="2314436" y="5327896"/>
                  <a:pt x="2513675" y="5385482"/>
                </a:cubicBezTo>
                <a:cubicBezTo>
                  <a:pt x="2732358" y="5448487"/>
                  <a:pt x="2952332" y="5502201"/>
                  <a:pt x="3173167" y="5549334"/>
                </a:cubicBezTo>
                <a:cubicBezTo>
                  <a:pt x="3332802" y="5583306"/>
                  <a:pt x="3492654" y="5614567"/>
                  <a:pt x="3649418" y="5640504"/>
                </a:cubicBezTo>
                <a:cubicBezTo>
                  <a:pt x="3644898" y="5642537"/>
                  <a:pt x="3638730" y="5634697"/>
                  <a:pt x="3631125" y="5632762"/>
                </a:cubicBezTo>
                <a:cubicBezTo>
                  <a:pt x="3352411" y="5561074"/>
                  <a:pt x="3076214" y="5474620"/>
                  <a:pt x="2802525" y="5373385"/>
                </a:cubicBezTo>
                <a:cubicBezTo>
                  <a:pt x="2540508" y="5276601"/>
                  <a:pt x="2281742" y="5166075"/>
                  <a:pt x="2026231" y="5041806"/>
                </a:cubicBezTo>
                <a:cubicBezTo>
                  <a:pt x="1774114" y="4918505"/>
                  <a:pt x="1526158" y="4781751"/>
                  <a:pt x="1284158" y="4625640"/>
                </a:cubicBezTo>
                <a:cubicBezTo>
                  <a:pt x="1031611" y="4462562"/>
                  <a:pt x="786382" y="4282159"/>
                  <a:pt x="557153" y="4064301"/>
                </a:cubicBezTo>
                <a:cubicBezTo>
                  <a:pt x="430234" y="3943710"/>
                  <a:pt x="310059" y="3812665"/>
                  <a:pt x="204233" y="3658491"/>
                </a:cubicBezTo>
                <a:cubicBezTo>
                  <a:pt x="183818" y="3628759"/>
                  <a:pt x="164272" y="3597982"/>
                  <a:pt x="145640" y="3566230"/>
                </a:cubicBezTo>
                <a:lnTo>
                  <a:pt x="92543" y="3468154"/>
                </a:lnTo>
                <a:close/>
                <a:moveTo>
                  <a:pt x="91017" y="3465216"/>
                </a:moveTo>
                <a:cubicBezTo>
                  <a:pt x="90730" y="3464731"/>
                  <a:pt x="90156" y="3465990"/>
                  <a:pt x="90085" y="3466377"/>
                </a:cubicBezTo>
                <a:cubicBezTo>
                  <a:pt x="90012" y="3466764"/>
                  <a:pt x="90586" y="3467635"/>
                  <a:pt x="90874" y="3468119"/>
                </a:cubicBezTo>
                <a:lnTo>
                  <a:pt x="90874" y="3467829"/>
                </a:lnTo>
                <a:cubicBezTo>
                  <a:pt x="90874" y="3467829"/>
                  <a:pt x="91735" y="3467055"/>
                  <a:pt x="91806" y="3466570"/>
                </a:cubicBezTo>
                <a:cubicBezTo>
                  <a:pt x="91879" y="3466087"/>
                  <a:pt x="91304" y="3465699"/>
                  <a:pt x="91017" y="3465216"/>
                </a:cubicBezTo>
                <a:close/>
                <a:moveTo>
                  <a:pt x="10489281" y="1606794"/>
                </a:moveTo>
                <a:cubicBezTo>
                  <a:pt x="10487792" y="1606794"/>
                  <a:pt x="10486195" y="1607762"/>
                  <a:pt x="10484688" y="1608246"/>
                </a:cubicBezTo>
                <a:lnTo>
                  <a:pt x="10492613" y="1610472"/>
                </a:lnTo>
                <a:lnTo>
                  <a:pt x="10493227" y="1611149"/>
                </a:lnTo>
                <a:lnTo>
                  <a:pt x="10493711" y="1611398"/>
                </a:lnTo>
                <a:lnTo>
                  <a:pt x="10496240" y="1615891"/>
                </a:lnTo>
                <a:cubicBezTo>
                  <a:pt x="10501477" y="1622860"/>
                  <a:pt x="10506500" y="1630215"/>
                  <a:pt x="10512095" y="1636603"/>
                </a:cubicBezTo>
                <a:cubicBezTo>
                  <a:pt x="10611752" y="1751010"/>
                  <a:pt x="10704807" y="1875511"/>
                  <a:pt x="10790470" y="2009023"/>
                </a:cubicBezTo>
                <a:cubicBezTo>
                  <a:pt x="10934969" y="2235687"/>
                  <a:pt x="11053422" y="2484226"/>
                  <a:pt x="11137723" y="2761412"/>
                </a:cubicBezTo>
                <a:cubicBezTo>
                  <a:pt x="11152575" y="2810286"/>
                  <a:pt x="11166422" y="2859840"/>
                  <a:pt x="11180772" y="2909296"/>
                </a:cubicBezTo>
                <a:cubicBezTo>
                  <a:pt x="11182135" y="2907748"/>
                  <a:pt x="11183427" y="2907069"/>
                  <a:pt x="11183786" y="2905812"/>
                </a:cubicBezTo>
                <a:cubicBezTo>
                  <a:pt x="11184574" y="2902956"/>
                  <a:pt x="11185220" y="2900004"/>
                  <a:pt x="11185650" y="2897004"/>
                </a:cubicBezTo>
                <a:cubicBezTo>
                  <a:pt x="11207748" y="2772165"/>
                  <a:pt x="11203730" y="2641489"/>
                  <a:pt x="11174026" y="2519552"/>
                </a:cubicBezTo>
                <a:cubicBezTo>
                  <a:pt x="11138153" y="2367119"/>
                  <a:pt x="11072362" y="2238302"/>
                  <a:pt x="10993226" y="2121291"/>
                </a:cubicBezTo>
                <a:cubicBezTo>
                  <a:pt x="10895652" y="1976892"/>
                  <a:pt x="10782578" y="1857074"/>
                  <a:pt x="10662260" y="1749258"/>
                </a:cubicBezTo>
                <a:cubicBezTo>
                  <a:pt x="10608810" y="1701447"/>
                  <a:pt x="10554641" y="1654702"/>
                  <a:pt x="10498321" y="1613762"/>
                </a:cubicBezTo>
                <a:lnTo>
                  <a:pt x="10493711" y="1611398"/>
                </a:lnTo>
                <a:lnTo>
                  <a:pt x="10493299" y="1610665"/>
                </a:lnTo>
                <a:lnTo>
                  <a:pt x="10492613" y="1610472"/>
                </a:lnTo>
                <a:close/>
                <a:moveTo>
                  <a:pt x="5649041" y="0"/>
                </a:moveTo>
                <a:cubicBezTo>
                  <a:pt x="6731517" y="0"/>
                  <a:pt x="7711516" y="139282"/>
                  <a:pt x="8420894" y="364470"/>
                </a:cubicBezTo>
                <a:lnTo>
                  <a:pt x="8482303" y="385919"/>
                </a:lnTo>
                <a:lnTo>
                  <a:pt x="8518811" y="397125"/>
                </a:lnTo>
                <a:cubicBezTo>
                  <a:pt x="8596357" y="422484"/>
                  <a:pt x="8673645" y="449321"/>
                  <a:pt x="8750652" y="477629"/>
                </a:cubicBezTo>
                <a:cubicBezTo>
                  <a:pt x="9037638" y="584091"/>
                  <a:pt x="9318668" y="713779"/>
                  <a:pt x="9591018" y="876664"/>
                </a:cubicBezTo>
                <a:cubicBezTo>
                  <a:pt x="9807260" y="1004409"/>
                  <a:pt x="10015181" y="1156580"/>
                  <a:pt x="10212412" y="1331544"/>
                </a:cubicBezTo>
                <a:cubicBezTo>
                  <a:pt x="10255461" y="1370257"/>
                  <a:pt x="10296426" y="1415164"/>
                  <a:pt x="10342056" y="1449522"/>
                </a:cubicBezTo>
                <a:cubicBezTo>
                  <a:pt x="10387686" y="1483880"/>
                  <a:pt x="10435328" y="1516012"/>
                  <a:pt x="10481102" y="1550854"/>
                </a:cubicBezTo>
                <a:cubicBezTo>
                  <a:pt x="10652001" y="1680542"/>
                  <a:pt x="10814793" y="1825813"/>
                  <a:pt x="10956493" y="2010378"/>
                </a:cubicBezTo>
                <a:cubicBezTo>
                  <a:pt x="11052562" y="2135517"/>
                  <a:pt x="11134781" y="2274304"/>
                  <a:pt x="11186081" y="2442900"/>
                </a:cubicBezTo>
                <a:cubicBezTo>
                  <a:pt x="11226042" y="2574718"/>
                  <a:pt x="11240680" y="2710892"/>
                  <a:pt x="11223244" y="2851904"/>
                </a:cubicBezTo>
                <a:cubicBezTo>
                  <a:pt x="11215568" y="2914232"/>
                  <a:pt x="11201721" y="2975205"/>
                  <a:pt x="11204304" y="3039468"/>
                </a:cubicBezTo>
                <a:cubicBezTo>
                  <a:pt x="11204376" y="3055670"/>
                  <a:pt x="11203444" y="3071852"/>
                  <a:pt x="11201579" y="3087860"/>
                </a:cubicBezTo>
                <a:cubicBezTo>
                  <a:pt x="11183569" y="3311041"/>
                  <a:pt x="11122155" y="3512349"/>
                  <a:pt x="11030822" y="3698075"/>
                </a:cubicBezTo>
                <a:cubicBezTo>
                  <a:pt x="10928584" y="3905867"/>
                  <a:pt x="10799081" y="4079398"/>
                  <a:pt x="10655659" y="4234831"/>
                </a:cubicBezTo>
                <a:cubicBezTo>
                  <a:pt x="10482463" y="4422494"/>
                  <a:pt x="10293843" y="4577927"/>
                  <a:pt x="10096972" y="4715551"/>
                </a:cubicBezTo>
                <a:cubicBezTo>
                  <a:pt x="9888908" y="4859197"/>
                  <a:pt x="9674329" y="4985073"/>
                  <a:pt x="9454555" y="5092423"/>
                </a:cubicBezTo>
                <a:cubicBezTo>
                  <a:pt x="9255603" y="5190948"/>
                  <a:pt x="9053565" y="5276311"/>
                  <a:pt x="8849376" y="5353060"/>
                </a:cubicBezTo>
                <a:cubicBezTo>
                  <a:pt x="8683210" y="5415193"/>
                  <a:pt x="8515826" y="5470457"/>
                  <a:pt x="8347152" y="5520300"/>
                </a:cubicBezTo>
                <a:cubicBezTo>
                  <a:pt x="8168646" y="5573144"/>
                  <a:pt x="7989281" y="5619919"/>
                  <a:pt x="7809054" y="5660635"/>
                </a:cubicBezTo>
                <a:cubicBezTo>
                  <a:pt x="7659248" y="5694509"/>
                  <a:pt x="7509033" y="5724637"/>
                  <a:pt x="7358416" y="5751030"/>
                </a:cubicBezTo>
                <a:cubicBezTo>
                  <a:pt x="7244052" y="5770968"/>
                  <a:pt x="7129688" y="5789744"/>
                  <a:pt x="7014967" y="5805228"/>
                </a:cubicBezTo>
                <a:cubicBezTo>
                  <a:pt x="6880872" y="5822941"/>
                  <a:pt x="6746635" y="5839684"/>
                  <a:pt x="6612183" y="5853136"/>
                </a:cubicBezTo>
                <a:cubicBezTo>
                  <a:pt x="6437624" y="5870557"/>
                  <a:pt x="6262993" y="5884494"/>
                  <a:pt x="6088076" y="5893204"/>
                </a:cubicBezTo>
                <a:cubicBezTo>
                  <a:pt x="6001980" y="5897463"/>
                  <a:pt x="5915885" y="5900463"/>
                  <a:pt x="5829789" y="5904043"/>
                </a:cubicBezTo>
                <a:cubicBezTo>
                  <a:pt x="5808035" y="5902419"/>
                  <a:pt x="5786218" y="5903686"/>
                  <a:pt x="5764644" y="5907819"/>
                </a:cubicBezTo>
                <a:lnTo>
                  <a:pt x="5592453" y="5907819"/>
                </a:lnTo>
                <a:lnTo>
                  <a:pt x="5547683" y="5904238"/>
                </a:lnTo>
                <a:cubicBezTo>
                  <a:pt x="5413661" y="5894560"/>
                  <a:pt x="5279639" y="5883817"/>
                  <a:pt x="5145545" y="5875977"/>
                </a:cubicBezTo>
                <a:cubicBezTo>
                  <a:pt x="4972421" y="5866298"/>
                  <a:pt x="4799513" y="5850331"/>
                  <a:pt x="4627106" y="5827586"/>
                </a:cubicBezTo>
                <a:cubicBezTo>
                  <a:pt x="4443938" y="5803487"/>
                  <a:pt x="4261200" y="5776484"/>
                  <a:pt x="4077960" y="5750740"/>
                </a:cubicBezTo>
                <a:cubicBezTo>
                  <a:pt x="3887451" y="5724029"/>
                  <a:pt x="3697324" y="5693125"/>
                  <a:pt x="3507576" y="5658022"/>
                </a:cubicBezTo>
                <a:cubicBezTo>
                  <a:pt x="3294583" y="5618922"/>
                  <a:pt x="3082240" y="5573918"/>
                  <a:pt x="2870541" y="5523011"/>
                </a:cubicBezTo>
                <a:cubicBezTo>
                  <a:pt x="2576381" y="5451584"/>
                  <a:pt x="2284803" y="5366610"/>
                  <a:pt x="1996599" y="5260245"/>
                </a:cubicBezTo>
                <a:cubicBezTo>
                  <a:pt x="1766961" y="5177186"/>
                  <a:pt x="1541161" y="5075873"/>
                  <a:pt x="1320390" y="4956830"/>
                </a:cubicBezTo>
                <a:cubicBezTo>
                  <a:pt x="1105151" y="4839046"/>
                  <a:pt x="896657" y="4702196"/>
                  <a:pt x="702798" y="4527987"/>
                </a:cubicBezTo>
                <a:cubicBezTo>
                  <a:pt x="518482" y="4362391"/>
                  <a:pt x="353393" y="4169213"/>
                  <a:pt x="224896" y="3923385"/>
                </a:cubicBezTo>
                <a:cubicBezTo>
                  <a:pt x="152259" y="3785102"/>
                  <a:pt x="96047" y="3632379"/>
                  <a:pt x="58301" y="3470732"/>
                </a:cubicBezTo>
                <a:cubicBezTo>
                  <a:pt x="41226" y="3397758"/>
                  <a:pt x="32544" y="3321881"/>
                  <a:pt x="15899" y="3248810"/>
                </a:cubicBezTo>
                <a:cubicBezTo>
                  <a:pt x="789" y="3186801"/>
                  <a:pt x="-3631" y="3120969"/>
                  <a:pt x="2984" y="3056309"/>
                </a:cubicBezTo>
                <a:cubicBezTo>
                  <a:pt x="6235" y="3017141"/>
                  <a:pt x="7404" y="2977721"/>
                  <a:pt x="6500" y="2938330"/>
                </a:cubicBezTo>
                <a:cubicBezTo>
                  <a:pt x="6500" y="2918200"/>
                  <a:pt x="5927" y="2898068"/>
                  <a:pt x="6500" y="2877938"/>
                </a:cubicBezTo>
                <a:cubicBezTo>
                  <a:pt x="11450" y="2689115"/>
                  <a:pt x="61386" y="2520810"/>
                  <a:pt x="136361" y="2364118"/>
                </a:cubicBezTo>
                <a:cubicBezTo>
                  <a:pt x="181992" y="2268884"/>
                  <a:pt x="238958" y="2186135"/>
                  <a:pt x="293055" y="2099805"/>
                </a:cubicBezTo>
                <a:cubicBezTo>
                  <a:pt x="449389" y="1850783"/>
                  <a:pt x="632128" y="1643475"/>
                  <a:pt x="832587" y="1463071"/>
                </a:cubicBezTo>
                <a:cubicBezTo>
                  <a:pt x="1040651" y="1275894"/>
                  <a:pt x="1260984" y="1119976"/>
                  <a:pt x="1489065" y="983223"/>
                </a:cubicBezTo>
                <a:cubicBezTo>
                  <a:pt x="1756930" y="822516"/>
                  <a:pt x="2032060" y="690551"/>
                  <a:pt x="2312213" y="578595"/>
                </a:cubicBezTo>
                <a:lnTo>
                  <a:pt x="2446684" y="528189"/>
                </a:lnTo>
                <a:lnTo>
                  <a:pt x="2624184" y="452838"/>
                </a:lnTo>
                <a:cubicBezTo>
                  <a:pt x="3343169" y="176279"/>
                  <a:pt x="4431256" y="0"/>
                  <a:pt x="56490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8642D-28CE-4839-159E-6E042AA4A424}"/>
              </a:ext>
            </a:extLst>
          </p:cNvPr>
          <p:cNvSpPr txBox="1"/>
          <p:nvPr/>
        </p:nvSpPr>
        <p:spPr>
          <a:xfrm>
            <a:off x="413945" y="1108187"/>
            <a:ext cx="1107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journey to bypass all detections (like a true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hackerman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3B5C3-CDED-9DF9-EDFD-54D72EB7854D}"/>
              </a:ext>
            </a:extLst>
          </p:cNvPr>
          <p:cNvSpPr txBox="1"/>
          <p:nvPr/>
        </p:nvSpPr>
        <p:spPr>
          <a:xfrm>
            <a:off x="413945" y="289632"/>
            <a:ext cx="693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some variations </a:t>
            </a:r>
            <a:endParaRPr lang="en-MY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Picture 6" descr="EPP, EDR &amp; XDR what is what">
            <a:extLst>
              <a:ext uri="{FF2B5EF4-FFF2-40B4-BE49-F238E27FC236}">
                <a16:creationId xmlns:a16="http://schemas.microsoft.com/office/drawing/2014/main" id="{880C112D-C419-B293-808C-465D45A7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44" y="973783"/>
            <a:ext cx="5168878" cy="245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ackerman hacker hackers GIF on GIFER - by Manatius">
            <a:extLst>
              <a:ext uri="{FF2B5EF4-FFF2-40B4-BE49-F238E27FC236}">
                <a16:creationId xmlns:a16="http://schemas.microsoft.com/office/drawing/2014/main" id="{080439B9-C9A4-3C45-81EC-7976CEF8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866" y="5153457"/>
            <a:ext cx="1287711" cy="96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CF-4E1F-D5FD-B5B9-BD95DB6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variations - transfer to process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EBBF-60A5-780E-9D9A-D8E7440D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NtUnMapViewOfSection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NtCreateSection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NtMapViewOfSection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2F09C0-F4C8-B47B-0259-57F87F1D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4" y="3635873"/>
            <a:ext cx="3624384" cy="2743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8DC94-66B8-B3BE-4564-76107CDD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3618256"/>
            <a:ext cx="3800475" cy="274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AA91FF-38D1-4321-6D32-6C813931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577" y="3653489"/>
            <a:ext cx="3591399" cy="27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9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CF-4E1F-D5FD-B5B9-BD95DB6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variations - execution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EBBF-60A5-780E-9D9A-D8E7440D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start the execution of the injected section</a:t>
            </a:r>
          </a:p>
          <a:p>
            <a:r>
              <a:rPr lang="en-MY" dirty="0" err="1">
                <a:latin typeface="Verdana" panose="020B0604030504040204" pitchFamily="34" charset="0"/>
                <a:ea typeface="Verdana" panose="020B0604030504040204" pitchFamily="34" charset="0"/>
              </a:rPr>
              <a:t>e.g</a:t>
            </a:r>
            <a:r>
              <a:rPr lang="en-MY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MY" b="1" dirty="0" err="1">
                <a:latin typeface="Verdana" panose="020B0604030504040204" pitchFamily="34" charset="0"/>
                <a:ea typeface="Verdana" panose="020B0604030504040204" pitchFamily="34" charset="0"/>
              </a:rPr>
              <a:t>SetThreadContext</a:t>
            </a:r>
            <a:r>
              <a:rPr lang="en-MY" dirty="0">
                <a:latin typeface="Verdana" panose="020B0604030504040204" pitchFamily="34" charset="0"/>
                <a:ea typeface="Verdana" panose="020B0604030504040204" pitchFamily="34" charset="0"/>
              </a:rPr>
              <a:t> , </a:t>
            </a:r>
            <a:r>
              <a:rPr lang="en-MY" b="1" dirty="0" err="1">
                <a:latin typeface="Verdana" panose="020B0604030504040204" pitchFamily="34" charset="0"/>
                <a:ea typeface="Verdana" panose="020B0604030504040204" pitchFamily="34" charset="0"/>
              </a:rPr>
              <a:t>ResumeThread</a:t>
            </a:r>
            <a:endParaRPr lang="en-MY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F3E51-06D1-3EA1-0C4C-7F86997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36226"/>
            <a:ext cx="2935183" cy="157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75C7D-6A18-4307-5173-C0B58BF9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5" y="3336225"/>
            <a:ext cx="2512754" cy="15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7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198F-4BEB-AAFC-63EA-BA7B4643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19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variations 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QueueUserAPC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4113-41BF-784A-D97A-E37398F5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Asynchronous Procedure Call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is APC?</a:t>
            </a:r>
          </a:p>
          <a:p>
            <a:pPr lvl="1"/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B33D0-F398-D448-FD11-0BF65302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64" y="2616598"/>
            <a:ext cx="8173603" cy="3973026"/>
          </a:xfrm>
          <a:prstGeom prst="rect">
            <a:avLst/>
          </a:prstGeom>
        </p:spPr>
      </p:pic>
      <p:pic>
        <p:nvPicPr>
          <p:cNvPr id="3074" name="Picture 2" descr="Aggregate more than 153 lazy anime gif super hot - awesomeenglish.edu.vn">
            <a:extLst>
              <a:ext uri="{FF2B5EF4-FFF2-40B4-BE49-F238E27FC236}">
                <a16:creationId xmlns:a16="http://schemas.microsoft.com/office/drawing/2014/main" id="{5C120E83-D1AE-DFE3-6ECE-CF43FE491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1" y="5865661"/>
            <a:ext cx="1147762" cy="6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7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198F-4BEB-AAFC-63EA-BA7B464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variations 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QueueUserAPC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4113-41BF-784A-D97A-E37398F58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7186613" cy="425196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Asynchronous Procedure Call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Function -&gt; executes asynchronously -&gt; in the context of a thread (a thread is a unit of execution within a process)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Each thread has its own APC queue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APC generated by application is called user-mode APC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 thread must be in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alertable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state to run a user-mode APC</a:t>
            </a:r>
          </a:p>
        </p:txBody>
      </p:sp>
      <p:pic>
        <p:nvPicPr>
          <p:cNvPr id="1026" name="Picture 2" descr="Introduction to Synchronous and Asynchronous Processing - Koyeb">
            <a:extLst>
              <a:ext uri="{FF2B5EF4-FFF2-40B4-BE49-F238E27FC236}">
                <a16:creationId xmlns:a16="http://schemas.microsoft.com/office/drawing/2014/main" id="{AF88F8E6-40B4-1AC2-6C3E-51757526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9" y="1966912"/>
            <a:ext cx="4130674" cy="2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3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Ratatouille, and the Remy-Linguini Assemblage: Authorship as a Rhizome | by  Don't Even Dream About It | Medium">
            <a:extLst>
              <a:ext uri="{FF2B5EF4-FFF2-40B4-BE49-F238E27FC236}">
                <a16:creationId xmlns:a16="http://schemas.microsoft.com/office/drawing/2014/main" id="{7BDA071B-D5E2-82A1-95AD-47463B7AF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/>
          <a:stretch/>
        </p:blipFill>
        <p:spPr bwMode="auto">
          <a:xfrm>
            <a:off x="-1" y="-2"/>
            <a:ext cx="1218895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4113-41BF-784A-D97A-E37398F58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78424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 vs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B7E7E-F58C-7AC4-F0E2-54F9FE058D60}"/>
              </a:ext>
            </a:extLst>
          </p:cNvPr>
          <p:cNvSpPr txBox="1"/>
          <p:nvPr/>
        </p:nvSpPr>
        <p:spPr>
          <a:xfrm>
            <a:off x="475861" y="1138335"/>
            <a:ext cx="2343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3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7101D5-F361-9BE9-BB48-E931C58904AA}"/>
              </a:ext>
            </a:extLst>
          </p:cNvPr>
          <p:cNvSpPr txBox="1"/>
          <p:nvPr/>
        </p:nvSpPr>
        <p:spPr>
          <a:xfrm>
            <a:off x="3270501" y="2721998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DE4DB3-0968-271B-652A-AC0465CAD7F3}"/>
              </a:ext>
            </a:extLst>
          </p:cNvPr>
          <p:cNvSpPr txBox="1"/>
          <p:nvPr/>
        </p:nvSpPr>
        <p:spPr>
          <a:xfrm>
            <a:off x="3000441" y="3429543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895CE9-6058-3455-26B3-FC556DD3D9DF}"/>
              </a:ext>
            </a:extLst>
          </p:cNvPr>
          <p:cNvSpPr txBox="1"/>
          <p:nvPr/>
        </p:nvSpPr>
        <p:spPr>
          <a:xfrm>
            <a:off x="2329906" y="449651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99BCDC-2568-5F46-1142-232E13A6ED2B}"/>
              </a:ext>
            </a:extLst>
          </p:cNvPr>
          <p:cNvSpPr txBox="1"/>
          <p:nvPr/>
        </p:nvSpPr>
        <p:spPr>
          <a:xfrm>
            <a:off x="1178252" y="4275616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B5C93-0928-9CDB-02C3-54A4FBC7EA0C}"/>
              </a:ext>
            </a:extLst>
          </p:cNvPr>
          <p:cNvSpPr txBox="1"/>
          <p:nvPr/>
        </p:nvSpPr>
        <p:spPr>
          <a:xfrm>
            <a:off x="4424833" y="251566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FD1A8-9478-EA02-58AD-C92B66585FB8}"/>
              </a:ext>
            </a:extLst>
          </p:cNvPr>
          <p:cNvSpPr txBox="1"/>
          <p:nvPr/>
        </p:nvSpPr>
        <p:spPr>
          <a:xfrm>
            <a:off x="6115960" y="277727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550A-3D13-9630-A3A5-8CE7350234DA}"/>
              </a:ext>
            </a:extLst>
          </p:cNvPr>
          <p:cNvSpPr txBox="1"/>
          <p:nvPr/>
        </p:nvSpPr>
        <p:spPr>
          <a:xfrm>
            <a:off x="6315926" y="3613283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97A427-15A0-782D-883B-2AA7750ACB92}"/>
              </a:ext>
            </a:extLst>
          </p:cNvPr>
          <p:cNvSpPr txBox="1"/>
          <p:nvPr/>
        </p:nvSpPr>
        <p:spPr>
          <a:xfrm>
            <a:off x="5561031" y="3849002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69E143-D9F9-242A-F91D-9940623ED7BC}"/>
              </a:ext>
            </a:extLst>
          </p:cNvPr>
          <p:cNvSpPr txBox="1"/>
          <p:nvPr/>
        </p:nvSpPr>
        <p:spPr>
          <a:xfrm>
            <a:off x="4555750" y="445352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3CC6C7-167C-6936-DAB2-8B9F55EB4667}"/>
              </a:ext>
            </a:extLst>
          </p:cNvPr>
          <p:cNvSpPr txBox="1"/>
          <p:nvPr/>
        </p:nvSpPr>
        <p:spPr>
          <a:xfrm>
            <a:off x="7384238" y="279064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7623F4-9981-0E8A-1F1F-1046B30C4037}"/>
              </a:ext>
            </a:extLst>
          </p:cNvPr>
          <p:cNvSpPr txBox="1"/>
          <p:nvPr/>
        </p:nvSpPr>
        <p:spPr>
          <a:xfrm>
            <a:off x="7710511" y="2621573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696916-8CC4-D8A4-108D-1A5C88FFFBC7}"/>
              </a:ext>
            </a:extLst>
          </p:cNvPr>
          <p:cNvSpPr txBox="1"/>
          <p:nvPr/>
        </p:nvSpPr>
        <p:spPr>
          <a:xfrm>
            <a:off x="8203272" y="2829316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A6D8ED-C911-05A0-F9F9-6076A8B7F3C5}"/>
              </a:ext>
            </a:extLst>
          </p:cNvPr>
          <p:cNvSpPr txBox="1"/>
          <p:nvPr/>
        </p:nvSpPr>
        <p:spPr>
          <a:xfrm>
            <a:off x="8529545" y="266024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DF45EC-6559-BD0D-4EC9-0D712290CDDE}"/>
              </a:ext>
            </a:extLst>
          </p:cNvPr>
          <p:cNvSpPr txBox="1"/>
          <p:nvPr/>
        </p:nvSpPr>
        <p:spPr>
          <a:xfrm>
            <a:off x="9213941" y="2852803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103411-7268-C6E3-4D34-B40E7E41C265}"/>
              </a:ext>
            </a:extLst>
          </p:cNvPr>
          <p:cNvSpPr txBox="1"/>
          <p:nvPr/>
        </p:nvSpPr>
        <p:spPr>
          <a:xfrm>
            <a:off x="9033535" y="2460387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896991-157A-3433-4225-C2D4F1850168}"/>
              </a:ext>
            </a:extLst>
          </p:cNvPr>
          <p:cNvSpPr txBox="1"/>
          <p:nvPr/>
        </p:nvSpPr>
        <p:spPr>
          <a:xfrm>
            <a:off x="10117113" y="3482478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D210FF-C90F-A254-0E3A-375CAEC5307A}"/>
              </a:ext>
            </a:extLst>
          </p:cNvPr>
          <p:cNvSpPr txBox="1"/>
          <p:nvPr/>
        </p:nvSpPr>
        <p:spPr>
          <a:xfrm>
            <a:off x="9033535" y="418313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FFD94D-8D41-4E2B-F2D6-740105A2AF42}"/>
              </a:ext>
            </a:extLst>
          </p:cNvPr>
          <p:cNvSpPr txBox="1"/>
          <p:nvPr/>
        </p:nvSpPr>
        <p:spPr>
          <a:xfrm>
            <a:off x="8559947" y="4108474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429FF4-93B1-2DC0-D74A-8B63740C66F2}"/>
              </a:ext>
            </a:extLst>
          </p:cNvPr>
          <p:cNvSpPr txBox="1"/>
          <p:nvPr/>
        </p:nvSpPr>
        <p:spPr>
          <a:xfrm>
            <a:off x="8494490" y="463183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5C957C-0EAB-3539-0ADA-8D2BCC8546C3}"/>
              </a:ext>
            </a:extLst>
          </p:cNvPr>
          <p:cNvSpPr txBox="1"/>
          <p:nvPr/>
        </p:nvSpPr>
        <p:spPr>
          <a:xfrm>
            <a:off x="7584402" y="4512778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91A3B2-1E97-4F91-C436-62598463D158}"/>
              </a:ext>
            </a:extLst>
          </p:cNvPr>
          <p:cNvSpPr txBox="1"/>
          <p:nvPr/>
        </p:nvSpPr>
        <p:spPr>
          <a:xfrm>
            <a:off x="7742262" y="4189537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061642-0B5D-51B4-4806-DAAE4D2574D9}"/>
              </a:ext>
            </a:extLst>
          </p:cNvPr>
          <p:cNvSpPr txBox="1"/>
          <p:nvPr/>
        </p:nvSpPr>
        <p:spPr>
          <a:xfrm>
            <a:off x="5964073" y="4024365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724136-699E-321E-9FE5-AEFD7FBEA727}"/>
              </a:ext>
            </a:extLst>
          </p:cNvPr>
          <p:cNvSpPr txBox="1"/>
          <p:nvPr/>
        </p:nvSpPr>
        <p:spPr>
          <a:xfrm>
            <a:off x="2819400" y="4997355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DC11D2-60D5-4F1B-215C-BC17258CB3EE}"/>
              </a:ext>
            </a:extLst>
          </p:cNvPr>
          <p:cNvSpPr txBox="1"/>
          <p:nvPr/>
        </p:nvSpPr>
        <p:spPr>
          <a:xfrm>
            <a:off x="2290586" y="2941201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74D18F-9EE8-437F-6F81-7FD3F1D4F4A5}"/>
              </a:ext>
            </a:extLst>
          </p:cNvPr>
          <p:cNvSpPr txBox="1"/>
          <p:nvPr/>
        </p:nvSpPr>
        <p:spPr>
          <a:xfrm>
            <a:off x="6954314" y="225405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0FAF78-FC30-BD03-59E4-AD8E59BE1A84}"/>
              </a:ext>
            </a:extLst>
          </p:cNvPr>
          <p:cNvSpPr txBox="1"/>
          <p:nvPr/>
        </p:nvSpPr>
        <p:spPr>
          <a:xfrm>
            <a:off x="5374529" y="225405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86CB84-186A-5D37-FFDA-9DFBC27C81A6}"/>
              </a:ext>
            </a:extLst>
          </p:cNvPr>
          <p:cNvSpPr txBox="1"/>
          <p:nvPr/>
        </p:nvSpPr>
        <p:spPr>
          <a:xfrm>
            <a:off x="4741397" y="2239765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92FD59-F4F8-6042-43CD-35575B39815B}"/>
              </a:ext>
            </a:extLst>
          </p:cNvPr>
          <p:cNvSpPr txBox="1"/>
          <p:nvPr/>
        </p:nvSpPr>
        <p:spPr>
          <a:xfrm>
            <a:off x="3134444" y="2022780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454CE4-E8FE-DC37-479A-D450719E02D3}"/>
              </a:ext>
            </a:extLst>
          </p:cNvPr>
          <p:cNvSpPr txBox="1"/>
          <p:nvPr/>
        </p:nvSpPr>
        <p:spPr>
          <a:xfrm>
            <a:off x="3900589" y="2134139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0DC56F27-2C23-B722-685F-19BD9CDA215B}"/>
              </a:ext>
            </a:extLst>
          </p:cNvPr>
          <p:cNvSpPr txBox="1"/>
          <p:nvPr/>
        </p:nvSpPr>
        <p:spPr>
          <a:xfrm>
            <a:off x="6946014" y="3731862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F0109CA2-5EAD-5B19-9220-235F8B2657F0}"/>
              </a:ext>
            </a:extLst>
          </p:cNvPr>
          <p:cNvSpPr txBox="1"/>
          <p:nvPr/>
        </p:nvSpPr>
        <p:spPr>
          <a:xfrm>
            <a:off x="464568" y="4922164"/>
            <a:ext cx="63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thread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050" name="Picture 2" descr="Dead Rat GIFs | Tenor">
            <a:extLst>
              <a:ext uri="{FF2B5EF4-FFF2-40B4-BE49-F238E27FC236}">
                <a16:creationId xmlns:a16="http://schemas.microsoft.com/office/drawing/2014/main" id="{85B4F341-A45D-B8FC-954A-6B711FBD1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372" y="5578679"/>
            <a:ext cx="1297128" cy="129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849CD9-D40F-D8A2-E54D-628FDB63BE9C}"/>
              </a:ext>
            </a:extLst>
          </p:cNvPr>
          <p:cNvSpPr txBox="1"/>
          <p:nvPr/>
        </p:nvSpPr>
        <p:spPr>
          <a:xfrm>
            <a:off x="11050742" y="6247509"/>
            <a:ext cx="388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?</a:t>
            </a:r>
            <a:endParaRPr lang="en-MY" sz="11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8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198F-4BEB-AAFC-63EA-BA7B4643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19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variations 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QueueUserAPC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4113-41BF-784A-D97A-E37398F5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b="1" dirty="0"/>
              <a:t>demo</a:t>
            </a:r>
          </a:p>
          <a:p>
            <a:r>
              <a:rPr lang="en-US" sz="7800" b="1" dirty="0"/>
              <a:t>spoiler alert – will get caught by AV/EDR</a:t>
            </a:r>
            <a:endParaRPr lang="en-MY" sz="7800" b="1" dirty="0"/>
          </a:p>
        </p:txBody>
      </p:sp>
    </p:spTree>
    <p:extLst>
      <p:ext uri="{BB962C8B-B14F-4D97-AF65-F5344CB8AC3E}">
        <p14:creationId xmlns:p14="http://schemas.microsoft.com/office/powerpoint/2010/main" val="334037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38EE-CFAA-4BB9-1762-EEA957A2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is process injection?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6590-7FE7-15FB-20A6-F3936327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 technique used by adversaries to execute arbitrary code in the address space of a separate live process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evade detection (like a true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hackerman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privilege escalation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persistence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steal credentials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e.g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BlackEnergy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Conti,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Emotet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ackerman | Devpost">
            <a:extLst>
              <a:ext uri="{FF2B5EF4-FFF2-40B4-BE49-F238E27FC236}">
                <a16:creationId xmlns:a16="http://schemas.microsoft.com/office/drawing/2014/main" id="{37AB2CE7-547F-BD88-012D-71091C04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87" y="2732054"/>
            <a:ext cx="2788297" cy="15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91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4198F-4BEB-AAFC-63EA-BA7B4643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84" y="155643"/>
            <a:ext cx="8387141" cy="65372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Training Grounds - BEOTM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D783-98D0-CD2D-8614-DD860187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85" y="1019176"/>
            <a:ext cx="9394230" cy="55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F669-F9FC-BFEB-92F4-188B9D487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105066"/>
            <a:ext cx="11412523" cy="1325563"/>
          </a:xfrm>
        </p:spPr>
        <p:txBody>
          <a:bodyPr/>
          <a:lstStyle/>
          <a:p>
            <a:r>
              <a:rPr lang="en-US" sz="3200" b="1" u="sng" dirty="0">
                <a:latin typeface="72 Condensed" panose="020B0506030000000003" pitchFamily="34" charset="0"/>
                <a:ea typeface="Verdana" panose="020B0604030504040204" pitchFamily="34" charset="0"/>
                <a:cs typeface="72 Condensed" panose="020B0506030000000003" pitchFamily="34" charset="0"/>
              </a:rPr>
              <a:t>BEOTM BYPASS LET’S GOOOOOOO…. – Based on true story</a:t>
            </a:r>
            <a:endParaRPr lang="en-MY" sz="3200" b="1" u="sng" dirty="0">
              <a:latin typeface="72 Condensed" panose="020B0506030000000003" pitchFamily="34" charset="0"/>
              <a:ea typeface="Verdana" panose="020B0604030504040204" pitchFamily="34" charset="0"/>
              <a:cs typeface="72 Condensed" panose="020B0506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A87E-BA13-3A16-D52B-B0EF32CB34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00294"/>
            <a:ext cx="11353800" cy="56497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Use different technique? – </a:t>
            </a:r>
            <a:r>
              <a:rPr lang="en-MY" sz="4000" b="1" dirty="0" err="1">
                <a:latin typeface="Univers Condensed" panose="020B0506020202050204" pitchFamily="34" charset="0"/>
              </a:rPr>
              <a:t>Doppelgänging</a:t>
            </a:r>
            <a:r>
              <a:rPr lang="en-US" sz="4000" b="1" dirty="0">
                <a:latin typeface="Univers Condensed" panose="020B0506020202050204" pitchFamily="34" charset="0"/>
              </a:rPr>
              <a:t>? Early bird APC Queue? Direct/Indirect </a:t>
            </a:r>
            <a:r>
              <a:rPr lang="en-US" sz="4000" b="1" dirty="0" err="1">
                <a:latin typeface="Univers Condensed" panose="020B0506020202050204" pitchFamily="34" charset="0"/>
              </a:rPr>
              <a:t>Syscall</a:t>
            </a:r>
            <a:r>
              <a:rPr lang="en-US" sz="4000" b="1" dirty="0">
                <a:latin typeface="Univers Condensed" panose="020B0506020202050204" pitchFamily="34" charset="0"/>
              </a:rPr>
              <a:t>? P/Invoke? Proc Memory? D/Invoke? API Hashing? DLL Unhooking? </a:t>
            </a:r>
            <a:r>
              <a:rPr lang="en-US" sz="4000" b="1" dirty="0" err="1">
                <a:latin typeface="Univers Condensed" panose="020B0506020202050204" pitchFamily="34" charset="0"/>
              </a:rPr>
              <a:t>ProcessDynamicCodePolicy</a:t>
            </a:r>
            <a:r>
              <a:rPr lang="en-US" sz="4000" b="1" dirty="0">
                <a:latin typeface="Univers Condensed" panose="020B0506020202050204" pitchFamily="34" charset="0"/>
              </a:rPr>
              <a:t>? EWM injection? </a:t>
            </a:r>
            <a:r>
              <a:rPr lang="en-US" sz="4000" b="1" dirty="0" err="1">
                <a:latin typeface="Univers Condensed" panose="020B0506020202050204" pitchFamily="34" charset="0"/>
              </a:rPr>
              <a:t>AtomBombing</a:t>
            </a:r>
            <a:r>
              <a:rPr lang="en-US" sz="4000" b="1" dirty="0">
                <a:latin typeface="Univers Condensed" panose="020B0506020202050204" pitchFamily="34" charset="0"/>
              </a:rPr>
              <a:t>? VDSO Hijacking? </a:t>
            </a:r>
            <a:r>
              <a:rPr lang="en-US" sz="4000" b="1" dirty="0" err="1">
                <a:latin typeface="Univers Condensed" panose="020B0506020202050204" pitchFamily="34" charset="0"/>
              </a:rPr>
              <a:t>ListPlanting</a:t>
            </a:r>
            <a:r>
              <a:rPr lang="en-US" sz="4000" b="1" dirty="0">
                <a:latin typeface="Univers Condensed" panose="020B0506020202050204" pitchFamily="34" charset="0"/>
              </a:rPr>
              <a:t>? </a:t>
            </a:r>
            <a:r>
              <a:rPr lang="en-US" sz="4000" b="1" dirty="0" err="1">
                <a:latin typeface="Univers Condensed" panose="020B0506020202050204" pitchFamily="34" charset="0"/>
              </a:rPr>
              <a:t>Ptrace</a:t>
            </a:r>
            <a:r>
              <a:rPr lang="en-US" sz="4000" b="1" dirty="0">
                <a:latin typeface="Univers Condensed" panose="020B0506020202050204" pitchFamily="34" charset="0"/>
              </a:rPr>
              <a:t> </a:t>
            </a:r>
            <a:r>
              <a:rPr lang="en-US" sz="4000" b="1" dirty="0" err="1">
                <a:latin typeface="Univers Condensed" panose="020B0506020202050204" pitchFamily="34" charset="0"/>
              </a:rPr>
              <a:t>Syscalls</a:t>
            </a:r>
            <a:r>
              <a:rPr lang="en-US" sz="4000" b="1" dirty="0">
                <a:latin typeface="Univers Condensed" panose="020B0506020202050204" pitchFamily="34" charset="0"/>
              </a:rPr>
              <a:t>? Inline hooking? Thread Local Storage (TLS) Injection? Hell’s Gate? </a:t>
            </a:r>
            <a:r>
              <a:rPr lang="en-MY" sz="4000" b="1" dirty="0">
                <a:latin typeface="Univers Condensed" panose="020B0506020202050204" pitchFamily="34" charset="0"/>
              </a:rPr>
              <a:t>Kernel Driver Injection? </a:t>
            </a:r>
            <a:r>
              <a:rPr lang="en-US" sz="4000" b="1" dirty="0">
                <a:latin typeface="Univers Condensed" panose="020B0506020202050204" pitchFamily="34" charset="0"/>
              </a:rPr>
              <a:t>Halo’s Gate? Tartarus Gate? </a:t>
            </a:r>
            <a:r>
              <a:rPr lang="en-US" sz="4000" b="1" dirty="0" err="1">
                <a:latin typeface="Univers Condensed" panose="020B0506020202050204" pitchFamily="34" charset="0"/>
              </a:rPr>
              <a:t>PoolParty</a:t>
            </a:r>
            <a:r>
              <a:rPr lang="en-US" sz="4000" b="1" dirty="0">
                <a:latin typeface="Univers Condensed" panose="020B0506020202050204" pitchFamily="34" charset="0"/>
              </a:rPr>
              <a:t>? </a:t>
            </a:r>
            <a:r>
              <a:rPr lang="en-US" sz="4000" b="1" dirty="0" err="1">
                <a:latin typeface="Univers Condensed" panose="020B0506020202050204" pitchFamily="34" charset="0"/>
              </a:rPr>
              <a:t>TxF</a:t>
            </a:r>
            <a:r>
              <a:rPr lang="en-US" sz="4000" b="1" dirty="0">
                <a:latin typeface="Univers Condensed" panose="020B0506020202050204" pitchFamily="34" charset="0"/>
              </a:rPr>
              <a:t> </a:t>
            </a:r>
            <a:r>
              <a:rPr lang="en-MY" sz="4000" b="1" dirty="0" err="1">
                <a:latin typeface="Univers Condensed" panose="020B0506020202050204" pitchFamily="34" charset="0"/>
              </a:rPr>
              <a:t>Doppelgänging</a:t>
            </a:r>
            <a:r>
              <a:rPr lang="en-MY" sz="4000" b="1" dirty="0">
                <a:latin typeface="Univers Condensed" panose="020B0506020202050204" pitchFamily="34" charset="0"/>
              </a:rPr>
              <a:t>? Fork Bombing? Import Table Hooking? Kernel Code Patching + APC ? etc…</a:t>
            </a:r>
          </a:p>
        </p:txBody>
      </p:sp>
      <p:pic>
        <p:nvPicPr>
          <p:cNvPr id="6" name="Picture 4" descr="K on yui stop - Download Free Png Images">
            <a:extLst>
              <a:ext uri="{FF2B5EF4-FFF2-40B4-BE49-F238E27FC236}">
                <a16:creationId xmlns:a16="http://schemas.microsoft.com/office/drawing/2014/main" id="{B9E77704-871C-81EF-8FC2-392606FA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38" y="998290"/>
            <a:ext cx="5961119" cy="57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inking-cap GIFs - Find &amp; Share on GIPHY">
            <a:extLst>
              <a:ext uri="{FF2B5EF4-FFF2-40B4-BE49-F238E27FC236}">
                <a16:creationId xmlns:a16="http://schemas.microsoft.com/office/drawing/2014/main" id="{B5778E34-CAD4-EC46-5078-50ECAA42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5" y="97648"/>
            <a:ext cx="11968600" cy="667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232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70B5E5-AEE4-55BA-0BCC-E6947738E8A2}"/>
              </a:ext>
            </a:extLst>
          </p:cNvPr>
          <p:cNvSpPr txBox="1"/>
          <p:nvPr/>
        </p:nvSpPr>
        <p:spPr>
          <a:xfrm>
            <a:off x="377505" y="578840"/>
            <a:ext cx="117302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instead of jumping into the rabbit hole, why don’t we understand how this EDR works?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READ THE .. MANUAL!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For example, we want to understand how threads call stack monitoring works in BEOTM;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Continuous monitoring of the RIP instruction register for each thread.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Pause thread if RIP points to an exported routine/function from a DLL or a specified area and check if the routine/function is listed in </a:t>
            </a:r>
            <a:r>
              <a:rPr lang="en-US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TriggeringFunctions.json</a:t>
            </a:r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for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Unwind the thread's call stack.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Analyze parameters of stacked routines.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Stop the process and issue an alert if a parameter's byte sequence matches a pattern in </a:t>
            </a:r>
            <a:r>
              <a:rPr lang="en-US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YaroRules.json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23207-13D7-5C15-609F-9E79ABA5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07" y="967577"/>
            <a:ext cx="4382469" cy="3109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E204-5D12-D73D-14D3-AD9323BE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075" y="967576"/>
            <a:ext cx="4372707" cy="3206261"/>
          </a:xfrm>
          <a:prstGeom prst="rect">
            <a:avLst/>
          </a:prstGeom>
        </p:spPr>
      </p:pic>
      <p:pic>
        <p:nvPicPr>
          <p:cNvPr id="2050" name="Picture 2" descr="Anime Girl Reading A Book GIFs | Tenor">
            <a:extLst>
              <a:ext uri="{FF2B5EF4-FFF2-40B4-BE49-F238E27FC236}">
                <a16:creationId xmlns:a16="http://schemas.microsoft.com/office/drawing/2014/main" id="{CB7426FF-822E-3578-8186-AECF09A06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51" y="1477329"/>
            <a:ext cx="2521500" cy="25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48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83CD7-94F6-EE08-1F72-9762C5EF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57" y="397324"/>
            <a:ext cx="7201485" cy="624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18445-7439-1CFA-5F37-86C1762F46C0}"/>
              </a:ext>
            </a:extLst>
          </p:cNvPr>
          <p:cNvSpPr txBox="1"/>
          <p:nvPr/>
        </p:nvSpPr>
        <p:spPr>
          <a:xfrm>
            <a:off x="1035697" y="139959"/>
            <a:ext cx="998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Conditional diagram on how threads call stack monitoring works on BEOTM : 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67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D49ACB-34E9-8215-C372-05FBE0833D79}"/>
              </a:ext>
            </a:extLst>
          </p:cNvPr>
          <p:cNvSpPr txBox="1"/>
          <p:nvPr/>
        </p:nvSpPr>
        <p:spPr>
          <a:xfrm>
            <a:off x="936148" y="3289042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What is in </a:t>
            </a:r>
            <a:r>
              <a:rPr lang="en-US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YaroRules.json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n-MY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E8EFF-C7FD-7B16-45D6-1CE8DE1FF96F}"/>
              </a:ext>
            </a:extLst>
          </p:cNvPr>
          <p:cNvSpPr txBox="1"/>
          <p:nvPr/>
        </p:nvSpPr>
        <p:spPr>
          <a:xfrm>
            <a:off x="1016780" y="3658374"/>
            <a:ext cx="60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Contains pattern for the EDR to 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contains default pattern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reverse_tcp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shellcode generated by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Metasploit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7D34F-11FA-EF6D-E1BE-2EAB6B9D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3" y="5327780"/>
            <a:ext cx="6086475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E10505-E5CF-22E5-AD9A-AF08D3F6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27" y="3289042"/>
            <a:ext cx="5085960" cy="2953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C49609-DE99-D396-E6AA-495167DD0D2F}"/>
              </a:ext>
            </a:extLst>
          </p:cNvPr>
          <p:cNvSpPr txBox="1"/>
          <p:nvPr/>
        </p:nvSpPr>
        <p:spPr>
          <a:xfrm>
            <a:off x="936148" y="1420057"/>
            <a:ext cx="924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Contains functions that are hooked by the EDR.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 likely contains our vanilla process injection functions.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8C7E8-BE63-DE2D-5E70-B6F30039C21D}"/>
              </a:ext>
            </a:extLst>
          </p:cNvPr>
          <p:cNvSpPr txBox="1"/>
          <p:nvPr/>
        </p:nvSpPr>
        <p:spPr>
          <a:xfrm>
            <a:off x="936147" y="1104348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What is in </a:t>
            </a:r>
            <a:r>
              <a:rPr lang="en-US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TriggeringFunctions.json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n-MY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1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DB3A9-A130-F2B6-8166-8448DBE35BC4}"/>
              </a:ext>
            </a:extLst>
          </p:cNvPr>
          <p:cNvSpPr txBox="1"/>
          <p:nvPr/>
        </p:nvSpPr>
        <p:spPr>
          <a:xfrm>
            <a:off x="973123" y="1887523"/>
            <a:ext cx="362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8219D-3A13-0239-F86D-F2FF2F31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88" y="3418829"/>
            <a:ext cx="7703975" cy="3341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E38EA-F9ED-607C-877E-453A5C965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205274"/>
            <a:ext cx="6873066" cy="3094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DD5FB-6177-7E46-40CE-97365F81AEF8}"/>
              </a:ext>
            </a:extLst>
          </p:cNvPr>
          <p:cNvSpPr txBox="1"/>
          <p:nvPr/>
        </p:nvSpPr>
        <p:spPr>
          <a:xfrm>
            <a:off x="7268547" y="1518191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Vanilla Process Injection VS BEOTM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4878E-5811-E879-3810-93FD34C39750}"/>
              </a:ext>
            </a:extLst>
          </p:cNvPr>
          <p:cNvSpPr txBox="1"/>
          <p:nvPr/>
        </p:nvSpPr>
        <p:spPr>
          <a:xfrm>
            <a:off x="1387437" y="4720097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APC Queue VS BEOTM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4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323C9-E5F9-2A49-7FCF-12C9E94DD4FF}"/>
              </a:ext>
            </a:extLst>
          </p:cNvPr>
          <p:cNvSpPr txBox="1"/>
          <p:nvPr/>
        </p:nvSpPr>
        <p:spPr>
          <a:xfrm>
            <a:off x="310392" y="612396"/>
            <a:ext cx="100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Bypass BEOTM Threads Call Stack Monitoring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16850-8BCB-0558-E67A-264875987568}"/>
              </a:ext>
            </a:extLst>
          </p:cNvPr>
          <p:cNvSpPr txBox="1"/>
          <p:nvPr/>
        </p:nvSpPr>
        <p:spPr>
          <a:xfrm>
            <a:off x="310393" y="1384183"/>
            <a:ext cx="4661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Use custom/different shellcode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Not generated by 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No signature/pattern in </a:t>
            </a:r>
            <a:r>
              <a:rPr lang="en-US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YaroRules.json</a:t>
            </a:r>
            <a:endParaRPr lang="en-US" b="1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Maintain API calls (Vanilla/APC)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Bypassed!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Profit!!</a:t>
            </a:r>
            <a:endParaRPr lang="en-MY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SWAG: Single Week[Whenever] Anime GIFs - Lolis - Forums - MyAnimeList.net">
            <a:extLst>
              <a:ext uri="{FF2B5EF4-FFF2-40B4-BE49-F238E27FC236}">
                <a16:creationId xmlns:a16="http://schemas.microsoft.com/office/drawing/2014/main" id="{20F0528C-1493-9E0F-03F4-D3D20C41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2" y="3442493"/>
            <a:ext cx="3138797" cy="17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ega64 Hacking In Progress GIF - Mega64 Hacking In Progress Hacker -  Discover &amp; Share GIFs">
            <a:extLst>
              <a:ext uri="{FF2B5EF4-FFF2-40B4-BE49-F238E27FC236}">
                <a16:creationId xmlns:a16="http://schemas.microsoft.com/office/drawing/2014/main" id="{4136C890-CD46-24F0-FD21-158B092A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70" y="1467502"/>
            <a:ext cx="5337054" cy="300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3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DDD55-856E-FD17-C33D-3C4C77FE7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745"/>
          <a:stretch/>
        </p:blipFill>
        <p:spPr>
          <a:xfrm>
            <a:off x="163445" y="158621"/>
            <a:ext cx="11863233" cy="6064897"/>
          </a:xfrm>
        </p:spPr>
      </p:pic>
      <p:pic>
        <p:nvPicPr>
          <p:cNvPr id="4" name="Picture 4" descr="Chika Dance Sticker - Chika Dance Anime - Discover &amp; Share GIFs | Dancing  gif, Anime dancing, Anime girl">
            <a:extLst>
              <a:ext uri="{FF2B5EF4-FFF2-40B4-BE49-F238E27FC236}">
                <a16:creationId xmlns:a16="http://schemas.microsoft.com/office/drawing/2014/main" id="{1F9C6A72-5E38-8CB1-7D1A-51AF05A0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30" y="158622"/>
            <a:ext cx="5801185" cy="53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9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anks for your kind words': GigaChad finally responds to the memes">
            <a:extLst>
              <a:ext uri="{FF2B5EF4-FFF2-40B4-BE49-F238E27FC236}">
                <a16:creationId xmlns:a16="http://schemas.microsoft.com/office/drawing/2014/main" id="{26733229-5B21-E5DD-57C5-52CEAECD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1" y="780418"/>
            <a:ext cx="5619295" cy="316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D6D30-AC14-6CC3-1410-93D1488CD7A1}"/>
              </a:ext>
            </a:extLst>
          </p:cNvPr>
          <p:cNvSpPr txBox="1"/>
          <p:nvPr/>
        </p:nvSpPr>
        <p:spPr>
          <a:xfrm>
            <a:off x="6568580" y="1022674"/>
            <a:ext cx="5176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What if I still want to execute my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meterpreter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shellcode and ignore the rules of the universe (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YaroRules.json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)?</a:t>
            </a:r>
            <a:endParaRPr lang="en-MY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E67B8-D38F-83CA-D4BF-B13D74724650}"/>
              </a:ext>
            </a:extLst>
          </p:cNvPr>
          <p:cNvSpPr txBox="1"/>
          <p:nvPr/>
        </p:nvSpPr>
        <p:spPr>
          <a:xfrm>
            <a:off x="2554150" y="3942587"/>
            <a:ext cx="194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Mr. Giga Chad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F669-F9FC-BFEB-92F4-188B9D487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105066"/>
            <a:ext cx="11412523" cy="1325563"/>
          </a:xfrm>
        </p:spPr>
        <p:txBody>
          <a:bodyPr/>
          <a:lstStyle/>
          <a:p>
            <a:r>
              <a:rPr lang="en-US" sz="3200" b="1" u="sng" dirty="0">
                <a:latin typeface="72 Condensed" panose="020B0506030000000003" pitchFamily="34" charset="0"/>
                <a:ea typeface="Verdana" panose="020B0604030504040204" pitchFamily="34" charset="0"/>
                <a:cs typeface="72 Condensed" panose="020B0506030000000003" pitchFamily="34" charset="0"/>
              </a:rPr>
              <a:t>BEOTM BYPASS LET’S GOOOOOOO…. – Based on true story</a:t>
            </a:r>
            <a:endParaRPr lang="en-MY" sz="3200" b="1" u="sng" dirty="0">
              <a:latin typeface="72 Condensed" panose="020B0506030000000003" pitchFamily="34" charset="0"/>
              <a:ea typeface="Verdana" panose="020B0604030504040204" pitchFamily="34" charset="0"/>
              <a:cs typeface="72 Condensed" panose="020B0506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A87E-BA13-3A16-D52B-B0EF32CB34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00294"/>
            <a:ext cx="11353800" cy="56497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Use different technique? – </a:t>
            </a:r>
            <a:r>
              <a:rPr lang="en-MY" sz="4000" b="1" dirty="0" err="1">
                <a:latin typeface="Univers Condensed" panose="020B0506020202050204" pitchFamily="34" charset="0"/>
              </a:rPr>
              <a:t>Doppelgänging</a:t>
            </a:r>
            <a:r>
              <a:rPr lang="en-US" sz="4000" b="1" dirty="0">
                <a:latin typeface="Univers Condensed" panose="020B0506020202050204" pitchFamily="34" charset="0"/>
              </a:rPr>
              <a:t>? </a:t>
            </a:r>
            <a:r>
              <a:rPr lang="en-US" sz="4000" b="1" dirty="0">
                <a:solidFill>
                  <a:srgbClr val="FF0000"/>
                </a:solidFill>
                <a:latin typeface="Univers Condensed" panose="020B0506020202050204" pitchFamily="34" charset="0"/>
              </a:rPr>
              <a:t>Early bird APC Queue</a:t>
            </a:r>
            <a:r>
              <a:rPr lang="en-US" sz="4000" b="1" dirty="0">
                <a:latin typeface="Univers Condensed" panose="020B0506020202050204" pitchFamily="34" charset="0"/>
              </a:rPr>
              <a:t>? Direct/Indirect </a:t>
            </a:r>
            <a:r>
              <a:rPr lang="en-US" sz="4000" b="1" dirty="0" err="1">
                <a:latin typeface="Univers Condensed" panose="020B0506020202050204" pitchFamily="34" charset="0"/>
              </a:rPr>
              <a:t>Syscall</a:t>
            </a:r>
            <a:r>
              <a:rPr lang="en-US" sz="4000" b="1" dirty="0">
                <a:latin typeface="Univers Condensed" panose="020B0506020202050204" pitchFamily="34" charset="0"/>
              </a:rPr>
              <a:t>? P/Invoke? Proc Memory? D/Invoke? API Hashing? DLL Unhooking? </a:t>
            </a:r>
            <a:r>
              <a:rPr lang="en-US" sz="4000" b="1" dirty="0" err="1">
                <a:latin typeface="Univers Condensed" panose="020B0506020202050204" pitchFamily="34" charset="0"/>
              </a:rPr>
              <a:t>ProcessDynamicCodePolicy</a:t>
            </a:r>
            <a:r>
              <a:rPr lang="en-US" sz="4000" b="1" dirty="0">
                <a:latin typeface="Univers Condensed" panose="020B0506020202050204" pitchFamily="34" charset="0"/>
              </a:rPr>
              <a:t>? EWM injection? </a:t>
            </a:r>
            <a:r>
              <a:rPr lang="en-US" sz="4000" b="1" dirty="0" err="1">
                <a:latin typeface="Univers Condensed" panose="020B0506020202050204" pitchFamily="34" charset="0"/>
              </a:rPr>
              <a:t>AtomBombing</a:t>
            </a:r>
            <a:r>
              <a:rPr lang="en-US" sz="4000" b="1" dirty="0">
                <a:latin typeface="Univers Condensed" panose="020B0506020202050204" pitchFamily="34" charset="0"/>
              </a:rPr>
              <a:t>? VDSO Hijacking? </a:t>
            </a:r>
            <a:r>
              <a:rPr lang="en-US" sz="4000" b="1" dirty="0" err="1">
                <a:latin typeface="Univers Condensed" panose="020B0506020202050204" pitchFamily="34" charset="0"/>
              </a:rPr>
              <a:t>ListPlanting</a:t>
            </a:r>
            <a:r>
              <a:rPr lang="en-US" sz="4000" b="1" dirty="0">
                <a:latin typeface="Univers Condensed" panose="020B0506020202050204" pitchFamily="34" charset="0"/>
              </a:rPr>
              <a:t>? </a:t>
            </a:r>
            <a:r>
              <a:rPr lang="en-US" sz="4000" b="1" dirty="0" err="1">
                <a:latin typeface="Univers Condensed" panose="020B0506020202050204" pitchFamily="34" charset="0"/>
              </a:rPr>
              <a:t>Ptrace</a:t>
            </a:r>
            <a:r>
              <a:rPr lang="en-US" sz="4000" b="1" dirty="0">
                <a:latin typeface="Univers Condensed" panose="020B0506020202050204" pitchFamily="34" charset="0"/>
              </a:rPr>
              <a:t> </a:t>
            </a:r>
            <a:r>
              <a:rPr lang="en-US" sz="4000" b="1" dirty="0" err="1">
                <a:latin typeface="Univers Condensed" panose="020B0506020202050204" pitchFamily="34" charset="0"/>
              </a:rPr>
              <a:t>Syscalls</a:t>
            </a:r>
            <a:r>
              <a:rPr lang="en-US" sz="4000" b="1" dirty="0">
                <a:latin typeface="Univers Condensed" panose="020B0506020202050204" pitchFamily="34" charset="0"/>
              </a:rPr>
              <a:t>? Inline hooking? Thread Local Storage (TLS) Injection? Hell’s Gate? </a:t>
            </a:r>
            <a:r>
              <a:rPr lang="en-MY" sz="4000" b="1" dirty="0">
                <a:latin typeface="Univers Condensed" panose="020B0506020202050204" pitchFamily="34" charset="0"/>
              </a:rPr>
              <a:t>Kernel Driver Injection? </a:t>
            </a:r>
            <a:r>
              <a:rPr lang="en-US" sz="4000" b="1" dirty="0">
                <a:latin typeface="Univers Condensed" panose="020B0506020202050204" pitchFamily="34" charset="0"/>
              </a:rPr>
              <a:t>Halo’s Gate? Tartarus Gate? </a:t>
            </a:r>
            <a:r>
              <a:rPr lang="en-US" sz="4000" b="1" dirty="0" err="1">
                <a:latin typeface="Univers Condensed" panose="020B0506020202050204" pitchFamily="34" charset="0"/>
              </a:rPr>
              <a:t>PoolParty</a:t>
            </a:r>
            <a:r>
              <a:rPr lang="en-US" sz="4000" b="1" dirty="0">
                <a:latin typeface="Univers Condensed" panose="020B0506020202050204" pitchFamily="34" charset="0"/>
              </a:rPr>
              <a:t>? </a:t>
            </a:r>
            <a:r>
              <a:rPr lang="en-US" sz="4000" b="1" dirty="0" err="1">
                <a:latin typeface="Univers Condensed" panose="020B0506020202050204" pitchFamily="34" charset="0"/>
              </a:rPr>
              <a:t>TxF</a:t>
            </a:r>
            <a:r>
              <a:rPr lang="en-US" sz="4000" b="1" dirty="0">
                <a:latin typeface="Univers Condensed" panose="020B0506020202050204" pitchFamily="34" charset="0"/>
              </a:rPr>
              <a:t> </a:t>
            </a:r>
            <a:r>
              <a:rPr lang="en-MY" sz="4000" b="1" dirty="0" err="1">
                <a:latin typeface="Univers Condensed" panose="020B0506020202050204" pitchFamily="34" charset="0"/>
              </a:rPr>
              <a:t>Doppelgänging</a:t>
            </a:r>
            <a:r>
              <a:rPr lang="en-MY" sz="4000" b="1" dirty="0">
                <a:latin typeface="Univers Condensed" panose="020B0506020202050204" pitchFamily="34" charset="0"/>
              </a:rPr>
              <a:t>? Fork Bombing? Import Table Hooking? Kernel Code Patching + APC ? etc…</a:t>
            </a:r>
          </a:p>
        </p:txBody>
      </p:sp>
    </p:spTree>
    <p:extLst>
      <p:ext uri="{BB962C8B-B14F-4D97-AF65-F5344CB8AC3E}">
        <p14:creationId xmlns:p14="http://schemas.microsoft.com/office/powerpoint/2010/main" val="288057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65AD2-216B-D100-03AA-B7A7CE34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25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5693-358D-7BDA-2F58-26CE3DE06A0E}"/>
              </a:ext>
            </a:extLst>
          </p:cNvPr>
          <p:cNvSpPr txBox="1"/>
          <p:nvPr/>
        </p:nvSpPr>
        <p:spPr>
          <a:xfrm>
            <a:off x="313593" y="4581425"/>
            <a:ext cx="3446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MITRE ATT&amp;CK Framework</a:t>
            </a:r>
            <a:endParaRPr lang="en-MY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main-qimg-8fe3a48b9d724d05dcb01a2591e5508e-lq (602×939)">
            <a:extLst>
              <a:ext uri="{FF2B5EF4-FFF2-40B4-BE49-F238E27FC236}">
                <a16:creationId xmlns:a16="http://schemas.microsoft.com/office/drawing/2014/main" id="{EB584EA8-202C-B8CE-847C-5FA7E06B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44" y="3629608"/>
            <a:ext cx="1376049" cy="21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9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3B1FF-5E83-42E5-D0CD-E167136A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" y="1599288"/>
            <a:ext cx="12192000" cy="485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8EAED-743D-BB3A-CF53-9B77BDC883C3}"/>
              </a:ext>
            </a:extLst>
          </p:cNvPr>
          <p:cNvSpPr txBox="1"/>
          <p:nvPr/>
        </p:nvSpPr>
        <p:spPr>
          <a:xfrm>
            <a:off x="218113" y="562609"/>
            <a:ext cx="95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Some homework for you guys…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5DCFB-27FD-A7CC-B395-0469A261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78199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latin typeface="Bahnschrift SemiLight" panose="020B0502040204020203" pitchFamily="34" charset="0"/>
              </a:rPr>
              <a:t>End?</a:t>
            </a:r>
          </a:p>
        </p:txBody>
      </p:sp>
      <p:pic>
        <p:nvPicPr>
          <p:cNvPr id="3" name="Picture 2" descr="Netflix Tudum on X: &quot;And then there's the whole red pill, blue pill  connection. Not only is the pill literally Neo's gateway to seeing the  world as it is and the systems">
            <a:extLst>
              <a:ext uri="{FF2B5EF4-FFF2-40B4-BE49-F238E27FC236}">
                <a16:creationId xmlns:a16="http://schemas.microsoft.com/office/drawing/2014/main" id="{9A62C0C0-FFC6-8C46-4ECF-5BC0ACB4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95" y="1283169"/>
            <a:ext cx="6826811" cy="28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35868-1260-8FBF-1658-28DF00CC6BC6}"/>
              </a:ext>
            </a:extLst>
          </p:cNvPr>
          <p:cNvSpPr txBox="1"/>
          <p:nvPr/>
        </p:nvSpPr>
        <p:spPr>
          <a:xfrm>
            <a:off x="3313337" y="4302650"/>
            <a:ext cx="5746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latin typeface="Verdana" panose="020B0604030504040204" pitchFamily="34" charset="0"/>
                <a:ea typeface="Verdana" panose="020B0604030504040204" pitchFamily="34" charset="0"/>
              </a:rPr>
              <a:t>Take the blue pill and stop here or take the red pill and explore all the possibilities…</a:t>
            </a:r>
          </a:p>
          <a:p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5D63D-D47A-87A4-612C-A1A0D202E2E1}"/>
              </a:ext>
            </a:extLst>
          </p:cNvPr>
          <p:cNvSpPr txBox="1"/>
          <p:nvPr/>
        </p:nvSpPr>
        <p:spPr>
          <a:xfrm>
            <a:off x="9060109" y="6211669"/>
            <a:ext cx="345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Open for collaboration/jobs : mzulfiqar.wardi@gmail.com</a:t>
            </a:r>
            <a:endParaRPr lang="en-MY" b="1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A0D02-9493-662E-67F2-A4EBACC2FC51}"/>
              </a:ext>
            </a:extLst>
          </p:cNvPr>
          <p:cNvSpPr txBox="1"/>
          <p:nvPr/>
        </p:nvSpPr>
        <p:spPr>
          <a:xfrm>
            <a:off x="-1" y="6226871"/>
            <a:ext cx="393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Follow me on </a:t>
            </a:r>
            <a:r>
              <a:rPr lang="en-US" b="1" dirty="0" err="1">
                <a:latin typeface="Aptos" panose="020B0004020202020204" pitchFamily="34" charset="0"/>
              </a:rPr>
              <a:t>github</a:t>
            </a:r>
            <a:r>
              <a:rPr lang="en-US" b="1" dirty="0">
                <a:latin typeface="Aptos" panose="020B0004020202020204" pitchFamily="34" charset="0"/>
              </a:rPr>
              <a:t> : @yunaranyancat (</a:t>
            </a:r>
            <a:r>
              <a:rPr lang="en-US" b="1" dirty="0" err="1">
                <a:latin typeface="Aptos" panose="020B0004020202020204" pitchFamily="34" charset="0"/>
              </a:rPr>
              <a:t>plssss</a:t>
            </a:r>
            <a:r>
              <a:rPr lang="en-US" b="1" dirty="0">
                <a:latin typeface="Aptos" panose="020B0004020202020204" pitchFamily="34" charset="0"/>
              </a:rPr>
              <a:t>..)</a:t>
            </a:r>
            <a:endParaRPr lang="en-MY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3" name="Rectangle 718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522E2-24B0-CC7F-473C-AB620A62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Verdana" panose="020B0604030504040204" pitchFamily="34" charset="0"/>
                <a:ea typeface="Verdana" panose="020B0604030504040204" pitchFamily="34" charset="0"/>
              </a:rPr>
              <a:t>intro - what is Windows API?</a:t>
            </a:r>
            <a:endParaRPr lang="en-MY" sz="5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8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EB9B0"/>
          </a:solidFill>
          <a:ln w="38100" cap="rnd">
            <a:solidFill>
              <a:srgbClr val="FEB9B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09F7-1ABA-BC54-4290-451FA45A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Application Programming Interface = code required to react with OS – stored in .DLL</a:t>
            </a:r>
          </a:p>
          <a:p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.h VS .</a:t>
            </a:r>
            <a:r>
              <a:rPr lang="en-US" dirty="0" err="1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dll</a:t>
            </a:r>
            <a:endParaRPr lang="en-US" dirty="0">
              <a:latin typeface="Bahnschrift Light Semi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lvl="1"/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header (contains declarations of functions and external variables) – </a:t>
            </a:r>
            <a:r>
              <a:rPr lang="en-US" dirty="0" err="1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eg</a:t>
            </a:r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: </a:t>
            </a:r>
            <a:r>
              <a:rPr lang="en-US" b="1" dirty="0" err="1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Windows.h</a:t>
            </a:r>
            <a:endParaRPr lang="en-US" b="1" dirty="0">
              <a:latin typeface="Bahnschrift Light Semi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lvl="1"/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DLL = Dynamic Link Library – not linked to program’s executable file – stub used to load the library at the runtime – </a:t>
            </a:r>
            <a:r>
              <a:rPr lang="en-US" dirty="0" err="1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eg</a:t>
            </a:r>
            <a:r>
              <a:rPr lang="en-US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: </a:t>
            </a:r>
            <a:r>
              <a:rPr lang="en-US" b="1" dirty="0">
                <a:latin typeface="Bahnschrift Light Semi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comdlg32.dll</a:t>
            </a:r>
          </a:p>
          <a:p>
            <a:endParaRPr lang="en-MY" dirty="0"/>
          </a:p>
        </p:txBody>
      </p:sp>
      <p:pic>
        <p:nvPicPr>
          <p:cNvPr id="7172" name="Picture 4" descr="Introduction to Windows API. In this article I will be talking about… | by  Kavishka Gihan | Medium">
            <a:extLst>
              <a:ext uri="{FF2B5EF4-FFF2-40B4-BE49-F238E27FC236}">
                <a16:creationId xmlns:a16="http://schemas.microsoft.com/office/drawing/2014/main" id="{3EDFC64F-30A0-1678-B0A7-14E810406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" r="471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A7D0-C354-17C0-942A-7D9734B5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example of Windows API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951E0-33B4-291F-EB5B-8ECAC1A2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53" y="1910151"/>
            <a:ext cx="5907184" cy="45827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D4C23-4355-F692-2F8E-8EF012E5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29" y="2259895"/>
            <a:ext cx="189547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EB753-8CB3-CF2A-A0F6-F019AC06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626" y="4002792"/>
            <a:ext cx="5181484" cy="21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38EE-CFAA-4BB9-1762-EEA957A2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dirty="0">
                <a:latin typeface="Verdana" panose="020B0604030504040204" pitchFamily="34" charset="0"/>
                <a:ea typeface="Verdana" panose="020B0604030504040204" pitchFamily="34" charset="0"/>
              </a:rPr>
              <a:t>basics of process injection</a:t>
            </a:r>
            <a:endParaRPr lang="en-MY" sz="6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08B4A56-775B-C9AB-A2D6-D824F5DA5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154537"/>
              </p:ext>
            </p:extLst>
          </p:nvPr>
        </p:nvGraphicFramePr>
        <p:xfrm>
          <a:off x="550505" y="2582756"/>
          <a:ext cx="11532637" cy="379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F658B419-E9D2-E215-89E7-079BCDF1B207}"/>
              </a:ext>
            </a:extLst>
          </p:cNvPr>
          <p:cNvSpPr/>
          <p:nvPr/>
        </p:nvSpPr>
        <p:spPr>
          <a:xfrm>
            <a:off x="3181739" y="3741576"/>
            <a:ext cx="662473" cy="4385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D5278E3-434D-63C6-4E0B-B45A2638377F}"/>
              </a:ext>
            </a:extLst>
          </p:cNvPr>
          <p:cNvSpPr/>
          <p:nvPr/>
        </p:nvSpPr>
        <p:spPr>
          <a:xfrm>
            <a:off x="5985586" y="3674707"/>
            <a:ext cx="662473" cy="4385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9E5343-A238-58B0-CF05-D938F558EF73}"/>
              </a:ext>
            </a:extLst>
          </p:cNvPr>
          <p:cNvSpPr/>
          <p:nvPr/>
        </p:nvSpPr>
        <p:spPr>
          <a:xfrm>
            <a:off x="8948056" y="3674707"/>
            <a:ext cx="662473" cy="4385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4330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BC98-1589-279C-BC83-7B389684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get / create process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69A4-AE93-CD72-296B-6DE46AD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obtain handle (open / create a process)</a:t>
            </a: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e.g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CreateRemoteThread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2AB76-494A-EDE9-4935-91D8E9EC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568"/>
            <a:ext cx="8818984" cy="32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4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CF-4E1F-D5FD-B5B9-BD95DB6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injected data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EBBF-60A5-780E-9D9A-D8E7440D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types of data that can be injected are;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section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DLL</a:t>
            </a:r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9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CF-4E1F-D5FD-B5B9-BD95DB69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transfer to process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EBBF-60A5-780E-9D9A-D8E7440D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ways to transfer data to target process</a:t>
            </a: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e.g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VirtualAllocEx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WriteProcessMemory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MY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84BEC9-83A4-8358-3E3D-D5CC3FBF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43" y="3314700"/>
            <a:ext cx="3476625" cy="2495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EB06B5-506B-DB2B-436C-47A9753E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44" y="3429000"/>
            <a:ext cx="3752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508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14675</TotalTime>
  <Words>931</Words>
  <Application>Microsoft Office PowerPoint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72 Condensed</vt:lpstr>
      <vt:lpstr>ADLaM Display</vt:lpstr>
      <vt:lpstr>Aptos</vt:lpstr>
      <vt:lpstr>Arial</vt:lpstr>
      <vt:lpstr>Bahnschrift Light SemiCondensed</vt:lpstr>
      <vt:lpstr>Bahnschrift SemiLight</vt:lpstr>
      <vt:lpstr>Modern Love</vt:lpstr>
      <vt:lpstr>Palatino Linotype</vt:lpstr>
      <vt:lpstr>The Hand</vt:lpstr>
      <vt:lpstr>Univers Condensed</vt:lpstr>
      <vt:lpstr>Verdana</vt:lpstr>
      <vt:lpstr>SketchyVTI</vt:lpstr>
      <vt:lpstr>PowerPoint Presentation</vt:lpstr>
      <vt:lpstr>what is process injection?</vt:lpstr>
      <vt:lpstr>PowerPoint Presentation</vt:lpstr>
      <vt:lpstr>intro - what is Windows API?</vt:lpstr>
      <vt:lpstr>example of Windows API</vt:lpstr>
      <vt:lpstr>basics of process injection</vt:lpstr>
      <vt:lpstr>get / create process</vt:lpstr>
      <vt:lpstr>injected data</vt:lpstr>
      <vt:lpstr>transfer to process</vt:lpstr>
      <vt:lpstr>execution</vt:lpstr>
      <vt:lpstr>proof of concept :  vanilla process injection</vt:lpstr>
      <vt:lpstr>proof of concept</vt:lpstr>
      <vt:lpstr>PowerPoint Presentation</vt:lpstr>
      <vt:lpstr>variations - transfer to process</vt:lpstr>
      <vt:lpstr>variations - execution</vt:lpstr>
      <vt:lpstr>variations – QueueUserAPC</vt:lpstr>
      <vt:lpstr>variations – QueueUserAPC</vt:lpstr>
      <vt:lpstr>PowerPoint Presentation</vt:lpstr>
      <vt:lpstr>variations – QueueUserAPC</vt:lpstr>
      <vt:lpstr>Training Grounds - BEOTM</vt:lpstr>
      <vt:lpstr>BEOTM BYPASS LET’S GOOOOOOO…. – Based on true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BEOTM BYPASS LET’S GOOOOOOO…. – Based on true story</vt:lpstr>
      <vt:lpstr>PowerPoint Presentation</vt:lpstr>
      <vt:lpstr>End?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Klee</dc:creator>
  <cp:lastModifiedBy>Klee</cp:lastModifiedBy>
  <cp:revision>108</cp:revision>
  <dcterms:created xsi:type="dcterms:W3CDTF">2023-11-30T13:00:32Z</dcterms:created>
  <dcterms:modified xsi:type="dcterms:W3CDTF">2023-12-29T14:25:54Z</dcterms:modified>
</cp:coreProperties>
</file>